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507" r:id="rId2"/>
    <p:sldId id="380" r:id="rId3"/>
    <p:sldId id="467" r:id="rId4"/>
    <p:sldId id="503" r:id="rId5"/>
    <p:sldId id="469" r:id="rId6"/>
    <p:sldId id="470" r:id="rId7"/>
    <p:sldId id="471" r:id="rId8"/>
    <p:sldId id="472" r:id="rId9"/>
    <p:sldId id="473" r:id="rId10"/>
    <p:sldId id="474" r:id="rId11"/>
    <p:sldId id="475" r:id="rId12"/>
    <p:sldId id="476" r:id="rId13"/>
    <p:sldId id="477" r:id="rId14"/>
    <p:sldId id="478" r:id="rId15"/>
    <p:sldId id="479" r:id="rId16"/>
    <p:sldId id="480" r:id="rId17"/>
    <p:sldId id="481" r:id="rId18"/>
    <p:sldId id="482" r:id="rId19"/>
    <p:sldId id="483" r:id="rId20"/>
    <p:sldId id="484" r:id="rId21"/>
    <p:sldId id="504" r:id="rId22"/>
    <p:sldId id="485" r:id="rId23"/>
    <p:sldId id="505" r:id="rId24"/>
    <p:sldId id="487" r:id="rId25"/>
    <p:sldId id="488" r:id="rId26"/>
    <p:sldId id="489" r:id="rId27"/>
    <p:sldId id="490" r:id="rId28"/>
    <p:sldId id="491" r:id="rId29"/>
    <p:sldId id="492" r:id="rId30"/>
    <p:sldId id="493" r:id="rId31"/>
    <p:sldId id="494" r:id="rId32"/>
    <p:sldId id="495" r:id="rId33"/>
    <p:sldId id="496" r:id="rId34"/>
    <p:sldId id="497" r:id="rId35"/>
    <p:sldId id="498" r:id="rId36"/>
    <p:sldId id="499" r:id="rId37"/>
    <p:sldId id="500" r:id="rId38"/>
    <p:sldId id="509" r:id="rId39"/>
    <p:sldId id="510" r:id="rId40"/>
  </p:sldIdLst>
  <p:sldSz cx="9144000" cy="6858000" type="screen4x3"/>
  <p:notesSz cx="6858000" cy="9144000"/>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32" autoAdjust="0"/>
    <p:restoredTop sz="90286" autoAdjust="0"/>
  </p:normalViewPr>
  <p:slideViewPr>
    <p:cSldViewPr>
      <p:cViewPr varScale="1">
        <p:scale>
          <a:sx n="111" d="100"/>
          <a:sy n="111" d="100"/>
        </p:scale>
        <p:origin x="2312" y="200"/>
      </p:cViewPr>
      <p:guideLst>
        <p:guide orient="horz" pos="2160"/>
        <p:guide pos="2880"/>
      </p:guideLst>
    </p:cSldViewPr>
  </p:slideViewPr>
  <p:outlineViewPr>
    <p:cViewPr>
      <p:scale>
        <a:sx n="33" d="100"/>
        <a:sy n="33" d="100"/>
      </p:scale>
      <p:origin x="0" y="20622"/>
    </p:cViewPr>
  </p:outlineViewPr>
  <p:notesTextViewPr>
    <p:cViewPr>
      <p:scale>
        <a:sx n="1" d="1"/>
        <a:sy n="1" d="1"/>
      </p:scale>
      <p:origin x="0" y="0"/>
    </p:cViewPr>
  </p:notesTextViewPr>
  <p:notesViewPr>
    <p:cSldViewPr>
      <p:cViewPr>
        <p:scale>
          <a:sx n="95" d="100"/>
          <a:sy n="95" d="100"/>
        </p:scale>
        <p:origin x="26" y="-27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10/26/20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10/26/20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Welcome to this Organizational Behavior course that uses the 18</a:t>
            </a:r>
            <a:r>
              <a:rPr lang="en-US" baseline="30000" dirty="0">
                <a:ea typeface="ＭＳ Ｐゴシック" pitchFamily="34" charset="-128"/>
              </a:rPr>
              <a:t>th</a:t>
            </a:r>
            <a:r>
              <a:rPr lang="en-US" dirty="0">
                <a:ea typeface="ＭＳ Ｐゴシック" pitchFamily="34" charset="-128"/>
              </a:rPr>
              <a:t> edition of the textbook, </a:t>
            </a:r>
            <a:r>
              <a:rPr lang="en-US" i="1" dirty="0">
                <a:ea typeface="ＭＳ Ｐゴシック" pitchFamily="34" charset="-128"/>
              </a:rPr>
              <a:t>Organizational Behavior</a:t>
            </a:r>
            <a:r>
              <a:rPr lang="en-US" dirty="0">
                <a:ea typeface="ＭＳ Ｐゴシック" pitchFamily="34" charset="-128"/>
              </a:rPr>
              <a:t> by Robbins and Judge. This is considered among the most widely used OB textbooks in the world. Robbins and Judge are recognized as definitive aggregators of OB concepts, applications, and practices. The course and this book will provide you with a resource that will benefit you throughout your degree program and your professional life.</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1610569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latin typeface="Times New Roman" panose="02020603050405020304" pitchFamily="18" charset="0"/>
                <a:ea typeface="ＭＳ Ｐゴシック" pitchFamily="34" charset="-128"/>
                <a:cs typeface="Times New Roman" panose="02020603050405020304" pitchFamily="18" charset="0"/>
              </a:rPr>
              <a:t>Another shortcut is the </a:t>
            </a:r>
            <a:r>
              <a:rPr lang="en-US" i="1" dirty="0">
                <a:latin typeface="Times New Roman" panose="02020603050405020304" pitchFamily="18" charset="0"/>
                <a:ea typeface="ＭＳ Ｐゴシック" pitchFamily="34" charset="-128"/>
                <a:cs typeface="Times New Roman" panose="02020603050405020304" pitchFamily="18" charset="0"/>
              </a:rPr>
              <a:t>halo effect,</a:t>
            </a:r>
            <a:r>
              <a:rPr lang="en-US" i="1" baseline="0" dirty="0">
                <a:latin typeface="Times New Roman" panose="02020603050405020304" pitchFamily="18" charset="0"/>
                <a:ea typeface="ＭＳ Ｐゴシック" pitchFamily="34" charset="-128"/>
                <a:cs typeface="Times New Roman" panose="02020603050405020304" pitchFamily="18" charset="0"/>
              </a:rPr>
              <a:t> </a:t>
            </a:r>
            <a:r>
              <a:rPr lang="en-US" dirty="0">
                <a:latin typeface="Times New Roman" panose="02020603050405020304" pitchFamily="18" charset="0"/>
                <a:ea typeface="ＭＳ Ｐゴシック" pitchFamily="34" charset="-128"/>
                <a:cs typeface="Times New Roman" panose="02020603050405020304" pitchFamily="18" charset="0"/>
              </a:rPr>
              <a:t>which occurs when we draw a general impression on the basis of a single characteristic. </a:t>
            </a:r>
          </a:p>
          <a:p>
            <a:pPr eaLnBrk="1" hangingPunct="1">
              <a:spcBef>
                <a:spcPct val="0"/>
              </a:spcBef>
            </a:pPr>
            <a:endParaRPr lang="en-US" dirty="0">
              <a:latin typeface="Times New Roman" panose="02020603050405020304" pitchFamily="18" charset="0"/>
              <a:ea typeface="ＭＳ Ｐゴシック" pitchFamily="34" charset="-128"/>
              <a:cs typeface="Times New Roman" panose="02020603050405020304" pitchFamily="18" charset="0"/>
            </a:endParaRPr>
          </a:p>
          <a:p>
            <a:pPr eaLnBrk="1" hangingPunct="1">
              <a:spcBef>
                <a:spcPct val="0"/>
              </a:spcBef>
            </a:pPr>
            <a:r>
              <a:rPr lang="en-US" dirty="0">
                <a:latin typeface="Times New Roman" panose="02020603050405020304" pitchFamily="18" charset="0"/>
                <a:ea typeface="ＭＳ Ｐゴシック" pitchFamily="34" charset="-128"/>
                <a:cs typeface="Times New Roman" panose="02020603050405020304" pitchFamily="18" charset="0"/>
              </a:rPr>
              <a:t>A third shortcut involves </a:t>
            </a:r>
            <a:r>
              <a:rPr lang="en-US" i="1" dirty="0">
                <a:latin typeface="Times New Roman" panose="02020603050405020304" pitchFamily="18" charset="0"/>
                <a:ea typeface="ＭＳ Ｐゴシック" pitchFamily="34" charset="-128"/>
                <a:cs typeface="Times New Roman" panose="02020603050405020304" pitchFamily="18" charset="0"/>
              </a:rPr>
              <a:t>contrast effects</a:t>
            </a:r>
            <a:r>
              <a:rPr lang="en-US" dirty="0">
                <a:latin typeface="Times New Roman" panose="02020603050405020304" pitchFamily="18" charset="0"/>
                <a:ea typeface="ＭＳ Ｐゴシック" pitchFamily="34" charset="-128"/>
                <a:cs typeface="Times New Roman" panose="02020603050405020304" pitchFamily="18" charset="0"/>
              </a:rPr>
              <a:t>. We do not evaluate a person in isolation. Our reaction to one person is influenced by other individuals we have recently encountered. For example, an interview situation in which one sees a pool of job applicants can distort perception. Distortions of any given candidate’s evaluation can occur as a result of his or her place in the interview schedule. </a:t>
            </a:r>
          </a:p>
          <a:p>
            <a:pPr eaLnBrk="1" hangingPunct="1">
              <a:spcBef>
                <a:spcPct val="0"/>
              </a:spcBef>
            </a:pPr>
            <a:endParaRPr lang="en-US" dirty="0">
              <a:ea typeface="ＭＳ Ｐゴシック" pitchFamily="34" charset="-128"/>
            </a:endParaRPr>
          </a:p>
          <a:p>
            <a:pPr eaLnBrk="1" hangingPunct="1">
              <a:spcBef>
                <a:spcPct val="0"/>
              </a:spcBef>
            </a:pP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3997783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4" indent="0" algn="l" defTabSz="457200" rtl="0" eaLnBrk="1" fontAlgn="base" latinLnBrk="0" hangingPunct="1">
              <a:lnSpc>
                <a:spcPct val="100000"/>
              </a:lnSpc>
              <a:spcBef>
                <a:spcPct val="0"/>
              </a:spcBef>
              <a:spcAft>
                <a:spcPct val="0"/>
              </a:spcAft>
              <a:buClrTx/>
              <a:buSzTx/>
              <a:buFontTx/>
              <a:buNone/>
              <a:tabLst/>
              <a:defRPr/>
            </a:pPr>
            <a:r>
              <a:rPr lang="en-US" dirty="0">
                <a:ea typeface="ＭＳ Ｐゴシック" pitchFamily="34" charset="-128"/>
              </a:rPr>
              <a:t>A fourth shortcut is </a:t>
            </a:r>
            <a:r>
              <a:rPr lang="en-US" i="1" dirty="0">
                <a:ea typeface="ＭＳ Ｐゴシック" pitchFamily="34" charset="-128"/>
              </a:rPr>
              <a:t>stereotyping,</a:t>
            </a:r>
            <a:r>
              <a:rPr lang="en-US" dirty="0">
                <a:ea typeface="ＭＳ Ｐゴシック" pitchFamily="34" charset="-128"/>
              </a:rPr>
              <a:t> wherein we judge someone based on our perception of the group to which that person belongs. Generalization is not without advantages</a:t>
            </a:r>
            <a:r>
              <a:rPr lang="en-US" baseline="0" dirty="0">
                <a:ea typeface="ＭＳ Ｐゴシック" pitchFamily="34" charset="-128"/>
              </a:rPr>
              <a:t> – it</a:t>
            </a:r>
            <a:r>
              <a:rPr lang="en-US" dirty="0">
                <a:ea typeface="ＭＳ Ｐゴシック" pitchFamily="34" charset="-128"/>
              </a:rPr>
              <a:t> is a means of simplifying a complex world, and it permits us to maintain consistency. The problem, of course, is when we inaccurately stereotype. </a:t>
            </a:r>
            <a:r>
              <a:rPr lang="en-US" sz="1200" kern="1200" dirty="0">
                <a:solidFill>
                  <a:schemeClr val="tx1"/>
                </a:solidFill>
                <a:effectLst/>
                <a:latin typeface="+mn-lt"/>
                <a:ea typeface="ＭＳ Ｐゴシック" pitchFamily="-72" charset="-128"/>
                <a:cs typeface="+mn-cs"/>
              </a:rPr>
              <a:t>We have to monitor ourselves to make sure we’re not unfairly applying a stereotype in our evaluations and decisions.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834421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Let’s look at some specific applications of shortcuts in organizations.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The first application is the employment interview. Evidence indicates that interviewers make perceptual judgments that are often inaccurate. Moreover, early impressions can become quickly entrenched. In fact, research shows that most interviewers’ decisions change very little after the first few minutes of an interview.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31549031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The second application of shortcuts involves performance expectations. Evidence demonstrates that people will attempt to validate their perceptions of reality, even when those perceptions are faulty. Self-fulfilling prophecy,</a:t>
            </a:r>
            <a:r>
              <a:rPr lang="en-US" baseline="0" dirty="0">
                <a:ea typeface="ＭＳ Ｐゴシック" pitchFamily="34" charset="-128"/>
              </a:rPr>
              <a:t> or the </a:t>
            </a:r>
            <a:r>
              <a:rPr lang="en-US" i="1" dirty="0">
                <a:ea typeface="ＭＳ Ｐゴシック" pitchFamily="34" charset="-128"/>
              </a:rPr>
              <a:t>Pygmalion effect</a:t>
            </a:r>
            <a:r>
              <a:rPr lang="en-US" dirty="0">
                <a:ea typeface="ＭＳ Ｐゴシック" pitchFamily="34" charset="-128"/>
              </a:rPr>
              <a:t>, characterizes the fact that people’s expectations determine their behavior. Expectations become reality.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35031562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The third application of shortcuts involves performance evaluation. An employee’s performance appraisal is very much dependent upon the perceptual process. Although the appraisal can be objective, many jobs are evaluated in subjective terms. Subjective measures can be problematic because of selective perception, contrast effects, halo effects, and so on.</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38459986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Individuals in organizations constantly make decisions. They make choices from among two or more options many times during the day, and at different levels of importance or intensity.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Usually, decision making occurs as a reaction to a </a:t>
            </a:r>
            <a:r>
              <a:rPr lang="en-US" i="1" dirty="0">
                <a:ea typeface="ＭＳ Ｐゴシック" pitchFamily="34" charset="-128"/>
              </a:rPr>
              <a:t>problem</a:t>
            </a:r>
            <a:r>
              <a:rPr lang="en-US" dirty="0">
                <a:ea typeface="ＭＳ Ｐゴシック" pitchFamily="34" charset="-128"/>
              </a:rPr>
              <a:t>: there is a discrepancy between some current state of affairs and some desired state, requiring consideration of alternative courses of action. One person’s problem is another’s satisfactory state of affairs.</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Every decision requires interpretation and evaluation of information. Data are typically received from multiple sources. The perceptions of the decision maker will decide which data are relevant to the decision and which are not. Alternatives will be developed, and the strengths and weaknesses of each need to be evaluated.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9411445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09600"/>
            <a:ext cx="4572000" cy="3429000"/>
          </a:xfrm>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We often think the best decision maker is </a:t>
            </a:r>
            <a:r>
              <a:rPr lang="en-US" i="1" dirty="0">
                <a:ea typeface="ＭＳ Ｐゴシック" pitchFamily="34" charset="-128"/>
              </a:rPr>
              <a:t>rational </a:t>
            </a:r>
            <a:r>
              <a:rPr lang="en-US" dirty="0">
                <a:ea typeface="ＭＳ Ｐゴシック" pitchFamily="34" charset="-128"/>
              </a:rPr>
              <a:t>and makes consistent, value-maximizing choices within specified constraints. This Rational Decision-Making process follows six steps, as shown here in Exhibit 6-3.</a:t>
            </a:r>
          </a:p>
          <a:p>
            <a:pPr eaLnBrk="1" hangingPunct="1">
              <a:spcBef>
                <a:spcPct val="0"/>
              </a:spcBef>
            </a:pPr>
            <a:r>
              <a:rPr lang="en-US" dirty="0">
                <a:ea typeface="ＭＳ Ｐゴシック" pitchFamily="34" charset="-128"/>
              </a:rPr>
              <a:t>Step 1:  Define the problem.</a:t>
            </a:r>
          </a:p>
          <a:p>
            <a:pPr eaLnBrk="1" hangingPunct="1">
              <a:spcBef>
                <a:spcPct val="0"/>
              </a:spcBef>
            </a:pPr>
            <a:r>
              <a:rPr lang="en-US" dirty="0">
                <a:ea typeface="ＭＳ Ｐゴシック" pitchFamily="34" charset="-128"/>
              </a:rPr>
              <a:t>Step 2:  Identify the decision criteria.</a:t>
            </a:r>
          </a:p>
          <a:p>
            <a:pPr eaLnBrk="1" hangingPunct="1">
              <a:spcBef>
                <a:spcPct val="0"/>
              </a:spcBef>
            </a:pPr>
            <a:r>
              <a:rPr lang="en-US" dirty="0">
                <a:ea typeface="ＭＳ Ｐゴシック" pitchFamily="34" charset="-128"/>
              </a:rPr>
              <a:t>Step 3:  Allocate weights to the criteria. </a:t>
            </a:r>
          </a:p>
          <a:p>
            <a:pPr eaLnBrk="1" hangingPunct="1">
              <a:spcBef>
                <a:spcPct val="0"/>
              </a:spcBef>
            </a:pPr>
            <a:r>
              <a:rPr lang="en-US" dirty="0">
                <a:ea typeface="ＭＳ Ｐゴシック" pitchFamily="34" charset="-128"/>
              </a:rPr>
              <a:t>Step 4:  Develop the alternatives. </a:t>
            </a:r>
          </a:p>
          <a:p>
            <a:pPr eaLnBrk="1" hangingPunct="1">
              <a:spcBef>
                <a:spcPct val="0"/>
              </a:spcBef>
            </a:pPr>
            <a:r>
              <a:rPr lang="en-US" dirty="0">
                <a:ea typeface="ＭＳ Ｐゴシック" pitchFamily="34" charset="-128"/>
              </a:rPr>
              <a:t>Step 5:  Evaluate the alternatives. </a:t>
            </a:r>
          </a:p>
          <a:p>
            <a:pPr eaLnBrk="1" hangingPunct="1">
              <a:spcBef>
                <a:spcPct val="0"/>
              </a:spcBef>
            </a:pPr>
            <a:r>
              <a:rPr lang="en-US" dirty="0">
                <a:ea typeface="ＭＳ Ｐゴシック" pitchFamily="34" charset="-128"/>
              </a:rPr>
              <a:t>Step 6:  Select the best alternative.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29996779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The rational decision-making model assumes the decision maker has complete information, is able to identify all the relevant options in an unbiased manner, and chooses the option with the highest utility.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Most decisions in the real world don’t follow the rational model. People are usually content to find an acceptable or reasonable solution to a problem rather than an optimal one. Choices tend to be limited to the neighborhood of the problem symptom and the current alternative. As one expert in decision making put it, “Most significant decisions are made by judgment, rather than by a defined prescriptive model.” People are remarkably unaware of making suboptimal decisions.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15242173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When faced with a complex problem, most people respond by reducing the problem to a level at which it can be readily understood. This is because the limited information-processing capability of human beings makes it impossible to assimilate and understand all the information necessary to optimize. Instead,</a:t>
            </a:r>
            <a:r>
              <a:rPr lang="en-US" baseline="0" dirty="0">
                <a:ea typeface="ＭＳ Ｐゴシック" pitchFamily="34" charset="-128"/>
              </a:rPr>
              <a:t> p</a:t>
            </a:r>
            <a:r>
              <a:rPr lang="en-US" dirty="0">
                <a:ea typeface="ＭＳ Ｐゴシック" pitchFamily="34" charset="-128"/>
              </a:rPr>
              <a:t>eople </a:t>
            </a:r>
            <a:r>
              <a:rPr lang="en-US" i="1" dirty="0">
                <a:ea typeface="ＭＳ Ｐゴシック" pitchFamily="34" charset="-128"/>
              </a:rPr>
              <a:t>satisfice</a:t>
            </a:r>
            <a:r>
              <a:rPr lang="en-US" i="0" dirty="0">
                <a:ea typeface="ＭＳ Ｐゴシック" pitchFamily="34" charset="-128"/>
              </a:rPr>
              <a:t>;</a:t>
            </a:r>
            <a:r>
              <a:rPr lang="en-US" dirty="0">
                <a:ea typeface="ＭＳ Ｐゴシック" pitchFamily="34" charset="-128"/>
              </a:rPr>
              <a:t> that is, they seek solutions that are satisfactory and sufficient. Individuals operate within the confines of bounded rationality</a:t>
            </a:r>
            <a:r>
              <a:rPr lang="en-US" baseline="0" dirty="0">
                <a:ea typeface="ＭＳ Ｐゴシック" pitchFamily="34" charset="-128"/>
              </a:rPr>
              <a:t> and</a:t>
            </a:r>
            <a:r>
              <a:rPr lang="en-US" dirty="0">
                <a:ea typeface="ＭＳ Ｐゴシック" pitchFamily="34" charset="-128"/>
              </a:rPr>
              <a:t> construct simplified models that extract the essential features.</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17439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How does bounded rationality work? Once a problem is identified, the search for criteria and options begins. The decision maker will identify a limited list made up of the more conspicuous choices, which are easy to find, tend to be highly visible, and represent familiar criteria and previously tried-and-true solutions. Once this limited set of options is identified, the decision maker will begin reviewing it.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The decision maker will begin with options that differ only in a relatively small degree from the choice currently in effect. The first option that meets the “good enough” criterion ends the search. (Satisficing is not always a bad idea. It is a simple process that may frequently be more sensible than the traditional rational decision-making model.) </a:t>
            </a:r>
          </a:p>
          <a:p>
            <a:pPr eaLnBrk="1" hangingPunct="1">
              <a:spcBef>
                <a:spcPct val="0"/>
              </a:spcBef>
            </a:pPr>
            <a:endParaRPr lang="en-US"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r>
              <a:rPr lang="en-US" dirty="0">
                <a:ea typeface="ＭＳ Ｐゴシック" pitchFamily="34" charset="-128"/>
              </a:rPr>
              <a:t>To use the rational model in the real world, you need to gather a great deal of information about all the options, compute applicable weights, and then calculate values across a huge number of criteria. All these processes can cost time, energy, and money. If there are many unknown weights and preferences, the fully rational model may not be any more accurate than a best guess. Sometimes a fast-and-frugal process of solving problems is the best option.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2839856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After studying this chapter, you should be able to:</a:t>
            </a:r>
          </a:p>
          <a:p>
            <a:pPr marL="171450" lvl="0" indent="-171450">
              <a:buFont typeface="Arial" panose="020B0604020202020204" pitchFamily="34" charset="0"/>
              <a:buChar char="•"/>
            </a:pPr>
            <a:r>
              <a:rPr lang="en-US" dirty="0"/>
              <a:t>Explain the factors that influence perception. </a:t>
            </a:r>
          </a:p>
          <a:p>
            <a:pPr marL="171450" lvl="0" indent="-171450">
              <a:buFont typeface="Arial" panose="020B0604020202020204" pitchFamily="34" charset="0"/>
              <a:buChar char="•"/>
            </a:pPr>
            <a:r>
              <a:rPr lang="en-US" dirty="0"/>
              <a:t>Describe attribution theory.</a:t>
            </a:r>
          </a:p>
          <a:p>
            <a:pPr marL="171450" lvl="0" indent="-171450">
              <a:buFont typeface="Arial" panose="020B0604020202020204" pitchFamily="34" charset="0"/>
              <a:buChar char="•"/>
            </a:pPr>
            <a:r>
              <a:rPr lang="en-US" dirty="0"/>
              <a:t>Explain the link between perception and decision making.</a:t>
            </a:r>
          </a:p>
          <a:p>
            <a:pPr marL="171450" lvl="0" indent="-171450">
              <a:buFont typeface="Arial" panose="020B0604020202020204" pitchFamily="34" charset="0"/>
              <a:buChar char="•"/>
            </a:pPr>
            <a:r>
              <a:rPr lang="en-US" dirty="0"/>
              <a:t>Contrast the rational model of decision making with bounded rationality and intuition.</a:t>
            </a:r>
          </a:p>
          <a:p>
            <a:pPr marL="171450" lvl="0" indent="-171450">
              <a:buFont typeface="Arial" panose="020B0604020202020204" pitchFamily="34" charset="0"/>
              <a:buChar char="•"/>
            </a:pPr>
            <a:r>
              <a:rPr lang="en-US" dirty="0"/>
              <a:t>Explain how individual differences and organizational constraints affect decision making.</a:t>
            </a:r>
          </a:p>
          <a:p>
            <a:pPr marL="171450" lvl="0" indent="-171450">
              <a:buFont typeface="Arial" panose="020B0604020202020204" pitchFamily="34" charset="0"/>
              <a:buChar char="•"/>
            </a:pPr>
            <a:r>
              <a:rPr lang="en-US" dirty="0"/>
              <a:t>Contrast the three ethical decision criteria.</a:t>
            </a:r>
          </a:p>
          <a:p>
            <a:pPr marL="171450" lvl="0" indent="-171450">
              <a:buFont typeface="Arial" panose="020B0604020202020204" pitchFamily="34" charset="0"/>
              <a:buChar char="•"/>
            </a:pPr>
            <a:r>
              <a:rPr lang="en-US" dirty="0"/>
              <a:t>Describe the three-stage model of creativity.</a:t>
            </a:r>
            <a:endParaRPr lang="en-US" altLang="en-US" sz="1200" dirty="0">
              <a:solidFill>
                <a:schemeClr val="tx1">
                  <a:lumMod val="75000"/>
                  <a:lumOff val="25000"/>
                </a:schemeClr>
              </a:solidFill>
              <a:ea typeface="ＭＳ Ｐゴシック" pitchFamily="34" charset="-128"/>
              <a:cs typeface="Lucida Sans Unicode" pitchFamily="34"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32547142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Another important decision</a:t>
            </a:r>
            <a:r>
              <a:rPr lang="en-US" baseline="0" dirty="0">
                <a:ea typeface="ＭＳ Ｐゴシック" pitchFamily="34" charset="-128"/>
              </a:rPr>
              <a:t>-</a:t>
            </a:r>
            <a:r>
              <a:rPr lang="en-US" dirty="0">
                <a:ea typeface="ＭＳ Ｐゴシック" pitchFamily="34" charset="-128"/>
              </a:rPr>
              <a:t>making technique is intuition. Perhaps the least rational way of making decisions,</a:t>
            </a:r>
            <a:r>
              <a:rPr lang="en-US" baseline="0" dirty="0">
                <a:ea typeface="ＭＳ Ｐゴシック" pitchFamily="34" charset="-128"/>
              </a:rPr>
              <a:t> </a:t>
            </a:r>
            <a:r>
              <a:rPr lang="en-US" i="1" dirty="0">
                <a:ea typeface="ＭＳ Ｐゴシック" pitchFamily="34" charset="-128"/>
              </a:rPr>
              <a:t>intuitive decision making</a:t>
            </a:r>
            <a:r>
              <a:rPr lang="en-US" i="0" baseline="0" dirty="0">
                <a:ea typeface="ＭＳ Ｐゴシック" pitchFamily="34" charset="-128"/>
              </a:rPr>
              <a:t> is </a:t>
            </a:r>
            <a:r>
              <a:rPr lang="en-US" dirty="0">
                <a:ea typeface="ＭＳ Ｐゴシック" pitchFamily="34" charset="-128"/>
              </a:rPr>
              <a:t>an unconscious process created from distilled experience. It occurs outside conscious thought, relies on holistic associations, or links between disparate pieces of information, is fast, and is affectively charged, meaning it usually engages the emotions. While intuition isn’t rational, it isn’t necessarily wrong. Nor does it always contradict rational analysis; rather, the two can complement each other. The key is neither to abandon nor rely solely on intuition, but to supplement it with evidence and good judgment.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31723031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Decision makers allow systematic biases and errors to creep into their judgments. People tend to rely on experience, impulses, gut feelings, and rules of thumb,</a:t>
            </a:r>
            <a:r>
              <a:rPr lang="en-US" baseline="0" dirty="0">
                <a:ea typeface="ＭＳ Ｐゴシック" pitchFamily="34" charset="-128"/>
              </a:rPr>
              <a:t> which</a:t>
            </a:r>
            <a:r>
              <a:rPr lang="en-US" dirty="0">
                <a:ea typeface="ＭＳ Ｐゴシック" pitchFamily="34" charset="-128"/>
              </a:rPr>
              <a:t> can all lead to distortions. Exhibit 6-4 suggests some techniques to avoid decision biases or errors beginning with focusing on goals. </a:t>
            </a:r>
          </a:p>
          <a:p>
            <a:pPr eaLnBrk="1" hangingPunct="1">
              <a:spcBef>
                <a:spcPct val="0"/>
              </a:spcBef>
            </a:pP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30562966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Additional techniques to avoid decision biases or errors include looking for information that disconfirms your beliefs and avoiding trying to create meaning out of random events.</a:t>
            </a:r>
          </a:p>
          <a:p>
            <a:pPr eaLnBrk="1" hangingPunct="1">
              <a:spcBef>
                <a:spcPct val="0"/>
              </a:spcBef>
            </a:pP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9249148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One more technique to avoid decision biases or errors is to increase your options. </a:t>
            </a:r>
          </a:p>
          <a:p>
            <a:pPr eaLnBrk="1" hangingPunct="1">
              <a:spcBef>
                <a:spcPct val="0"/>
              </a:spcBef>
            </a:pP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14248650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Decision makers engage in bounded rationality, but they also allow systematic biases and errors to creep into their judgments.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The first is </a:t>
            </a:r>
            <a:r>
              <a:rPr lang="en-US" i="1" dirty="0">
                <a:ea typeface="ＭＳ Ｐゴシック" pitchFamily="34" charset="-128"/>
              </a:rPr>
              <a:t>overconfidence bias</a:t>
            </a:r>
            <a:r>
              <a:rPr lang="en-US" dirty="0">
                <a:ea typeface="ＭＳ Ｐゴシック" pitchFamily="34" charset="-128"/>
              </a:rPr>
              <a:t>. Individuals whose intellectual and interpersonal abilities are weakest are most likely to overestimate their performance and ability. The tendency to be too confident about their ideas might keep some from planning how to avoid problems that arise. Investor overconfidence operates in a variety of ways. People think they know more than they do, and it costs them. Investors, especially novices, overestimate not just their own skill in processing information, but also the quality of the information with which they’re working.</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A second bias is </a:t>
            </a:r>
            <a:r>
              <a:rPr lang="en-US" i="1" dirty="0">
                <a:ea typeface="ＭＳ Ｐゴシック" pitchFamily="34" charset="-128"/>
              </a:rPr>
              <a:t>anchoring bias</a:t>
            </a:r>
            <a:r>
              <a:rPr lang="en-US" dirty="0">
                <a:ea typeface="ＭＳ Ｐゴシック" pitchFamily="34" charset="-128"/>
              </a:rPr>
              <a:t>. This involves fixating on initial information as a starting point and failing to adequately adjust for subsequent information. Anchors are widely used by people in advertising, management, politics, real estate, and law, where persuasion skills are important. Any time a negotiation takes place, so does anchoring.</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2477542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A third bias is </a:t>
            </a:r>
            <a:r>
              <a:rPr lang="en-US" i="1" dirty="0">
                <a:ea typeface="ＭＳ Ｐゴシック" pitchFamily="34" charset="-128"/>
              </a:rPr>
              <a:t>confirmation bias</a:t>
            </a:r>
            <a:r>
              <a:rPr lang="en-US" dirty="0">
                <a:ea typeface="ＭＳ Ｐゴシック" pitchFamily="34" charset="-128"/>
              </a:rPr>
              <a:t>. It is a type of selective perception. Here we seek out information that reaffirms past choices, and discount information that contradicts past judgments.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Fourth is </a:t>
            </a:r>
            <a:r>
              <a:rPr lang="en-US" i="1" dirty="0">
                <a:ea typeface="ＭＳ Ｐゴシック" pitchFamily="34" charset="-128"/>
              </a:rPr>
              <a:t>availability bias</a:t>
            </a:r>
            <a:r>
              <a:rPr lang="en-US" dirty="0">
                <a:ea typeface="ＭＳ Ｐゴシック" pitchFamily="34" charset="-128"/>
              </a:rPr>
              <a:t>, or the tendency for people to base judgments on information that is readily available.</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22707695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i="1" dirty="0">
                <a:ea typeface="ＭＳ Ｐゴシック" pitchFamily="34" charset="-128"/>
              </a:rPr>
              <a:t>Escalation of commitment </a:t>
            </a:r>
            <a:r>
              <a:rPr lang="en-US" dirty="0">
                <a:ea typeface="ＭＳ Ｐゴシック" pitchFamily="34" charset="-128"/>
              </a:rPr>
              <a:t>is a bias that occurs when we stay with a decision even when there is clear evidence that it’s wrong. This type of bias is most likely to occur when individuals view themselves as responsible for the outcome.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Another bias is </a:t>
            </a:r>
            <a:r>
              <a:rPr lang="en-US" i="1" dirty="0">
                <a:ea typeface="ＭＳ Ｐゴシック" pitchFamily="34" charset="-128"/>
              </a:rPr>
              <a:t>randomness error</a:t>
            </a:r>
            <a:r>
              <a:rPr lang="en-US" dirty="0">
                <a:ea typeface="ＭＳ Ｐゴシック" pitchFamily="34" charset="-128"/>
              </a:rPr>
              <a:t>, which is rooted in our</a:t>
            </a:r>
            <a:r>
              <a:rPr lang="en-US" baseline="0" dirty="0">
                <a:ea typeface="ＭＳ Ｐゴシック" pitchFamily="34" charset="-128"/>
              </a:rPr>
              <a:t> tendency to believe we can predict the outcome of random events</a:t>
            </a:r>
            <a:r>
              <a:rPr lang="en-US" dirty="0">
                <a:ea typeface="ＭＳ Ｐゴシック" pitchFamily="34" charset="-128"/>
              </a:rPr>
              <a:t>. Decision</a:t>
            </a:r>
            <a:r>
              <a:rPr lang="en-US" baseline="0" dirty="0">
                <a:ea typeface="ＭＳ Ｐゴシック" pitchFamily="34" charset="-128"/>
              </a:rPr>
              <a:t> </a:t>
            </a:r>
            <a:r>
              <a:rPr lang="en-US" dirty="0">
                <a:ea typeface="ＭＳ Ｐゴシック" pitchFamily="34" charset="-128"/>
              </a:rPr>
              <a:t>making becomes impaired when we try to create meaning out of random events.</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4757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ea typeface="ＭＳ Ｐゴシック" pitchFamily="34" charset="-128"/>
              </a:rPr>
              <a:t>Another bias, </a:t>
            </a:r>
            <a:r>
              <a:rPr lang="en-US" i="1" dirty="0">
                <a:ea typeface="ＭＳ Ｐゴシック" pitchFamily="34" charset="-128"/>
              </a:rPr>
              <a:t>risk aversion</a:t>
            </a:r>
            <a:r>
              <a:rPr lang="en-US" dirty="0">
                <a:ea typeface="ＭＳ Ｐゴシック" pitchFamily="34" charset="-128"/>
              </a:rPr>
              <a:t>, is the tendency to prefer a sure thing instead of a risky outcome. Overall, the framing of a decision has an effect on whether or not people will engage in risk aversive behavior—when decisions are framed positively, such as a potential gain of $50, people will be more risk averse (conversely, when the decision is framed in a negative manner, such as a loss of $50, people will engage in riskier behaviors). Generally</a:t>
            </a:r>
            <a:r>
              <a:rPr lang="en-US" baseline="0" dirty="0">
                <a:ea typeface="ＭＳ Ｐゴシック" pitchFamily="34" charset="-128"/>
              </a:rPr>
              <a:t> speaking, p</a:t>
            </a:r>
            <a:r>
              <a:rPr lang="en-US" dirty="0">
                <a:ea typeface="ＭＳ Ｐゴシック" pitchFamily="34" charset="-128"/>
              </a:rPr>
              <a:t>eople will more likely engage in risk-seeking behavior for negative outcomes, and risk-averse behavior for positive outcomes, when under stress.</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Finally, </a:t>
            </a:r>
            <a:r>
              <a:rPr lang="en-US" i="1" dirty="0">
                <a:ea typeface="ＭＳ Ｐゴシック" pitchFamily="34" charset="-128"/>
              </a:rPr>
              <a:t>hindsight bias </a:t>
            </a:r>
            <a:r>
              <a:rPr lang="en-US" dirty="0">
                <a:ea typeface="ＭＳ Ｐゴシック" pitchFamily="34" charset="-128"/>
              </a:rPr>
              <a:t>is the tendency to believe falsely that one has accurately predicted the outcome of an event, after that outcome is actually known. Hindsight bias reduces our ability to learn from the past.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425499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Individual differences and organizational constraints also affect decision making.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Personality influences our decisions. Specific facets of conscientiousness—rather than the broad trait itself—may affect escalation of commitment. </a:t>
            </a:r>
          </a:p>
          <a:p>
            <a:pPr eaLnBrk="1" hangingPunct="1">
              <a:spcBef>
                <a:spcPct val="0"/>
              </a:spcBef>
            </a:pPr>
            <a:r>
              <a:rPr lang="en-US" dirty="0">
                <a:ea typeface="ＭＳ Ｐゴシック" pitchFamily="34" charset="-128"/>
              </a:rPr>
              <a:t>Achievement-striving people are more likely to escalate their commitment, whereas dutiful people are less likely to do so. Achievement-oriented people hate to fail, so they escalate their commitment, hoping to forestall failure. Dutiful people, by contrast, are more inclined to do what they see as best for the organization. People with high self-esteem are strongly motivated to maintain it, so they use the self-serving bias to preserve it. </a:t>
            </a:r>
          </a:p>
          <a:p>
            <a:pPr eaLnBrk="1" hangingPunct="1">
              <a:spcBef>
                <a:spcPct val="0"/>
              </a:spcBef>
            </a:pPr>
            <a:endParaRPr lang="en-US"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r>
              <a:rPr lang="en-US" dirty="0">
                <a:ea typeface="ＭＳ Ｐゴシック" pitchFamily="34" charset="-128"/>
              </a:rPr>
              <a:t>Additional individual characteristics include gender. For</a:t>
            </a:r>
            <a:r>
              <a:rPr lang="en-US" baseline="0" dirty="0">
                <a:ea typeface="ＭＳ Ｐゴシック" pitchFamily="34" charset="-128"/>
              </a:rPr>
              <a:t> example, w</a:t>
            </a:r>
            <a:r>
              <a:rPr lang="en-US" dirty="0">
                <a:ea typeface="ＭＳ Ｐゴシック" pitchFamily="34" charset="-128"/>
              </a:rPr>
              <a:t>omen, in general, are more likely than men to engage in </a:t>
            </a:r>
            <a:r>
              <a:rPr lang="en-US" i="1" dirty="0">
                <a:ea typeface="ＭＳ Ｐゴシック" pitchFamily="34" charset="-128"/>
              </a:rPr>
              <a:t>rumination</a:t>
            </a:r>
            <a:r>
              <a:rPr lang="en-US" dirty="0">
                <a:ea typeface="ＭＳ Ｐゴシック" pitchFamily="34" charset="-128"/>
              </a:rPr>
              <a:t>. Rumination refers to reflecting at length; in decision making, it translates to over-thinking problems. Evidence indicates that women analyze decisions more than men. The</a:t>
            </a:r>
            <a:r>
              <a:rPr lang="en-US" baseline="0" dirty="0">
                <a:ea typeface="ＭＳ Ｐゴシック" pitchFamily="34" charset="-128"/>
              </a:rPr>
              <a:t> r</a:t>
            </a:r>
            <a:r>
              <a:rPr lang="en-US" dirty="0">
                <a:ea typeface="ＭＳ Ｐゴシック" pitchFamily="34" charset="-128"/>
              </a:rPr>
              <a:t>umination tendency appears to be moderated by age. Differences are largest during young adulthood and smallest after age 65. </a:t>
            </a:r>
          </a:p>
          <a:p>
            <a:pPr marL="0" marR="0" indent="0" algn="l" defTabSz="457200" rtl="0" eaLnBrk="1" fontAlgn="base" latinLnBrk="0" hangingPunct="1">
              <a:lnSpc>
                <a:spcPct val="100000"/>
              </a:lnSpc>
              <a:spcBef>
                <a:spcPct val="0"/>
              </a:spcBef>
              <a:spcAft>
                <a:spcPct val="0"/>
              </a:spcAft>
              <a:buClrTx/>
              <a:buSzTx/>
              <a:buFontTx/>
              <a:buNone/>
              <a:tabLst/>
              <a:defRPr/>
            </a:pPr>
            <a:endParaRPr lang="en-US" dirty="0">
              <a:ea typeface="ＭＳ Ｐゴシック" pitchFamily="34" charset="-128"/>
            </a:endParaRPr>
          </a:p>
          <a:p>
            <a:pPr eaLnBrk="1" hangingPunct="1">
              <a:spcBef>
                <a:spcPct val="0"/>
              </a:spcBef>
            </a:pPr>
            <a:r>
              <a:rPr lang="en-US" dirty="0">
                <a:ea typeface="ＭＳ Ｐゴシック" pitchFamily="34" charset="-128"/>
              </a:rPr>
              <a:t>Next is mental ability. We know people with higher levels of mental ability are able to process information more quickly, solve problems more accurately, and learn faster, so you might expect them also to be less susceptible to common decision errors.</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Cultural differences also come into play. The rational model makes no acknowledgment of cultural differences, nor does the bulk of OB research literature on decision</a:t>
            </a:r>
            <a:r>
              <a:rPr lang="en-US" baseline="0" dirty="0">
                <a:ea typeface="ＭＳ Ｐゴシック" pitchFamily="34" charset="-128"/>
              </a:rPr>
              <a:t> </a:t>
            </a:r>
            <a:r>
              <a:rPr lang="en-US" dirty="0">
                <a:ea typeface="ＭＳ Ｐゴシック" pitchFamily="34" charset="-128"/>
              </a:rPr>
              <a:t>making. However, it is important to recognize that the cultural background of a decision maker can significantly influence the selection of problems, the depth of analysis, the importance placed on logic and rationality, and whether organizational decisions should be made autocratically by an individual manager or collectively in groups. Cultures differ in their time orientation, the importance of rationality, their belief in the ability of people to solve problems, and their preference for collective decision</a:t>
            </a:r>
            <a:r>
              <a:rPr lang="en-US" baseline="0" dirty="0">
                <a:ea typeface="ＭＳ Ｐゴシック" pitchFamily="34" charset="-128"/>
              </a:rPr>
              <a:t> </a:t>
            </a:r>
            <a:r>
              <a:rPr lang="en-US" dirty="0">
                <a:ea typeface="ＭＳ Ｐゴシック" pitchFamily="34" charset="-128"/>
              </a:rPr>
              <a:t>making. While rationality is valued in North America, that’s not true elsewhere in the world.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Some cultures emphasize solving problems, while others focus on accepting situations as they are. The United States falls in the first category,</a:t>
            </a:r>
            <a:r>
              <a:rPr lang="en-US" baseline="0" dirty="0">
                <a:ea typeface="ＭＳ Ｐゴシック" pitchFamily="34" charset="-128"/>
              </a:rPr>
              <a:t> while</a:t>
            </a:r>
            <a:r>
              <a:rPr lang="en-US" dirty="0">
                <a:ea typeface="ＭＳ Ｐゴシック" pitchFamily="34" charset="-128"/>
              </a:rPr>
              <a:t> Thailand and Indonesia are examples of the second. Because problem-solving managers believe they can and should change situations to their benefit, U.S. managers might identify a problem long before their Thai or Indonesian counterparts would choose to recognize it. Decision</a:t>
            </a:r>
            <a:r>
              <a:rPr lang="en-US" baseline="0" dirty="0">
                <a:ea typeface="ＭＳ Ｐゴシック" pitchFamily="34" charset="-128"/>
              </a:rPr>
              <a:t> </a:t>
            </a:r>
            <a:r>
              <a:rPr lang="en-US" dirty="0">
                <a:ea typeface="ＭＳ Ｐゴシック" pitchFamily="34" charset="-128"/>
              </a:rPr>
              <a:t>making by Japanese managers is much more group-oriented than in the United States. The Japanese value conformity and cooperation. Before Japanese CEOs make an important decision, they collect a large amount of information, which they use in consensus-forming group decisions. In short, there are probably important cultural differences in decision making, but unfortunately there is not yet much research to identify them. </a:t>
            </a:r>
          </a:p>
          <a:p>
            <a:pPr marL="0" lvl="3"/>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11724629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Organizational constraints that impinge on decision making begin with performance evaluation. Managers are strongly influenced in their decision making by the criteria by which they are evaluated. The organization’s reward system influences decision makers by suggesting to them what choices are preferable in terms of personal payoff.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Other constraints are the formal rules, policies, procedures, and other formalized regulations created by organizations to standardize the behavior of their members. System-imposed time constraints are another influence</a:t>
            </a:r>
            <a:r>
              <a:rPr lang="en-US" baseline="0" dirty="0">
                <a:ea typeface="ＭＳ Ｐゴシック" pitchFamily="34" charset="-128"/>
              </a:rPr>
              <a:t> wherein o</a:t>
            </a:r>
            <a:r>
              <a:rPr lang="en-US" dirty="0">
                <a:ea typeface="ＭＳ Ｐゴシック" pitchFamily="34" charset="-128"/>
              </a:rPr>
              <a:t>rganizations impose deadlines on decisions.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Finally, historical precedents can serve to impede decision</a:t>
            </a:r>
            <a:r>
              <a:rPr lang="en-US" baseline="0" dirty="0">
                <a:ea typeface="ＭＳ Ｐゴシック" pitchFamily="34" charset="-128"/>
              </a:rPr>
              <a:t> </a:t>
            </a:r>
            <a:r>
              <a:rPr lang="en-US" dirty="0">
                <a:ea typeface="ＭＳ Ｐゴシック" pitchFamily="34" charset="-128"/>
              </a:rPr>
              <a:t>making. Decisions have a context. Individual decisions are more accurately characterized as points in a stream of decisions. Decisions made in the past are ghosts, which continually haunt current choices. For</a:t>
            </a:r>
            <a:r>
              <a:rPr lang="en-US" baseline="0" dirty="0">
                <a:ea typeface="ＭＳ Ｐゴシック" pitchFamily="34" charset="-128"/>
              </a:rPr>
              <a:t> example, it</a:t>
            </a:r>
            <a:r>
              <a:rPr lang="en-US" dirty="0">
                <a:ea typeface="ＭＳ Ｐゴシック" pitchFamily="34" charset="-128"/>
              </a:rPr>
              <a:t> is common knowledge that the largest determining factor of the size of any given year’s budget is last year’s budget.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3929156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a:ea typeface="ＭＳ Ｐゴシック" pitchFamily="34" charset="-128"/>
              </a:rPr>
              <a:t>Perception</a:t>
            </a:r>
            <a:r>
              <a:rPr lang="en-US" dirty="0">
                <a:ea typeface="ＭＳ Ｐゴシック" pitchFamily="34" charset="-128"/>
              </a:rPr>
              <a:t> is a process by which individuals organize and interpret their sensory impressions to give meaning to their environment. It is important to the study of OB because people’s behaviors are based on their perception of what reality is, not on reality itself.</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520065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Ethical considerations should be an important criterion in organizational decision</a:t>
            </a:r>
            <a:r>
              <a:rPr lang="en-US" baseline="0" dirty="0">
                <a:ea typeface="ＭＳ Ｐゴシック" pitchFamily="34" charset="-128"/>
              </a:rPr>
              <a:t> </a:t>
            </a:r>
            <a:r>
              <a:rPr lang="en-US" dirty="0">
                <a:ea typeface="ＭＳ Ｐゴシック" pitchFamily="34" charset="-128"/>
              </a:rPr>
              <a:t>making. The first is </a:t>
            </a:r>
            <a:r>
              <a:rPr lang="en-US" i="1" dirty="0">
                <a:ea typeface="ＭＳ Ｐゴシック" pitchFamily="34" charset="-128"/>
              </a:rPr>
              <a:t>utilitarianism</a:t>
            </a:r>
            <a:r>
              <a:rPr lang="en-US" dirty="0">
                <a:ea typeface="ＭＳ Ｐゴシック" pitchFamily="34" charset="-128"/>
              </a:rPr>
              <a:t>, which occurs when decisions are made solely on the basis of their outcomes or consequences.</a:t>
            </a:r>
            <a:r>
              <a:rPr lang="en-US" baseline="0" dirty="0">
                <a:ea typeface="ＭＳ Ｐゴシック" pitchFamily="34" charset="-128"/>
              </a:rPr>
              <a:t> T</a:t>
            </a:r>
            <a:r>
              <a:rPr lang="en-US" dirty="0">
                <a:ea typeface="ＭＳ Ｐゴシック" pitchFamily="34" charset="-128"/>
              </a:rPr>
              <a:t>he </a:t>
            </a:r>
            <a:r>
              <a:rPr lang="en-US" i="1" dirty="0">
                <a:ea typeface="ＭＳ Ｐゴシック" pitchFamily="34" charset="-128"/>
              </a:rPr>
              <a:t>focus on rights</a:t>
            </a:r>
            <a:r>
              <a:rPr lang="en-US" i="1" baseline="0" dirty="0">
                <a:ea typeface="ＭＳ Ｐゴシック" pitchFamily="34" charset="-128"/>
              </a:rPr>
              <a:t> </a:t>
            </a:r>
            <a:r>
              <a:rPr lang="en-US" dirty="0">
                <a:ea typeface="ＭＳ Ｐゴシック" pitchFamily="34" charset="-128"/>
              </a:rPr>
              <a:t>calls on individuals to make decisions consistent with fundamental liberties and privileges as set forth in documents such as the Bill of Rights; this particular criterion</a:t>
            </a:r>
            <a:r>
              <a:rPr lang="en-US" baseline="0" dirty="0">
                <a:ea typeface="ＭＳ Ｐゴシック" pitchFamily="34" charset="-128"/>
              </a:rPr>
              <a:t> protects </a:t>
            </a:r>
            <a:r>
              <a:rPr lang="en-US" i="1" baseline="0" dirty="0">
                <a:ea typeface="ＭＳ Ｐゴシック" pitchFamily="34" charset="-128"/>
              </a:rPr>
              <a:t>whistle-blowers</a:t>
            </a:r>
            <a:r>
              <a:rPr lang="en-US" baseline="0" dirty="0">
                <a:ea typeface="ＭＳ Ｐゴシック" pitchFamily="34" charset="-128"/>
              </a:rPr>
              <a:t> in organizations. The third criterion involves</a:t>
            </a:r>
            <a:r>
              <a:rPr lang="en-US" dirty="0">
                <a:ea typeface="ＭＳ Ｐゴシック" pitchFamily="34" charset="-128"/>
              </a:rPr>
              <a:t> imposing and enforcing rules fairly and impartially to ensure </a:t>
            </a:r>
            <a:r>
              <a:rPr lang="en-US" i="1" dirty="0">
                <a:ea typeface="ＭＳ Ｐゴシック" pitchFamily="34" charset="-128"/>
              </a:rPr>
              <a:t>justice</a:t>
            </a:r>
            <a:r>
              <a:rPr lang="en-US" dirty="0">
                <a:ea typeface="ＭＳ Ｐゴシック" pitchFamily="34" charset="-128"/>
              </a:rPr>
              <a:t> or an equitable distribution of benefits and costs. Union members typically favor this view.</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Each criterion has advantages and liabilities. A focus on utilitarianism promotes efficiency and productivity, but it can sideline the rights of some individuals, particularly those with minority representation. The focus on rights protects individuals from injury and is consistent with freedom and privacy, but it can create a legalistic environment that hinders productivity and efficiency. A focus on justice protects the interests of the underrepresented and less powerful, but it can encourage a sense of entitlement that reduces risk-taking, innovation, and productivity.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6070384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Increasingly, researchers are turning to behavioral ethics – an area of study that analyzes how people behave when confronted with ethical dilemmas. Their research tells us that while ethical standards exist collectively (e.g., in society and organizations) and individually (e.g., personal ethics), individuals do not always follow ethical standards promulgated by their organizations </a:t>
            </a:r>
            <a:r>
              <a:rPr lang="en-US" i="1" dirty="0">
                <a:ea typeface="ＭＳ Ｐゴシック" pitchFamily="34" charset="-128"/>
              </a:rPr>
              <a:t>and</a:t>
            </a:r>
            <a:r>
              <a:rPr lang="en-US" dirty="0">
                <a:ea typeface="ＭＳ Ｐゴシック" pitchFamily="34" charset="-128"/>
              </a:rPr>
              <a:t> we sometimes violate our own standards. </a:t>
            </a:r>
          </a:p>
          <a:p>
            <a:pPr eaLnBrk="1" hangingPunct="1">
              <a:spcBef>
                <a:spcPct val="0"/>
              </a:spcBef>
            </a:pPr>
            <a:endParaRPr lang="en-US" dirty="0">
              <a:ea typeface="ＭＳ Ｐゴシック" pitchFamily="34" charset="-128"/>
            </a:endParaRPr>
          </a:p>
          <a:p>
            <a:pPr>
              <a:spcBef>
                <a:spcPct val="0"/>
              </a:spcBef>
            </a:pPr>
            <a:r>
              <a:rPr lang="en-US" dirty="0">
                <a:ea typeface="ＭＳ Ｐゴシック" pitchFamily="34" charset="-128"/>
              </a:rPr>
              <a:t>How might we increase ethical decision</a:t>
            </a:r>
            <a:r>
              <a:rPr lang="en-US" baseline="0" dirty="0">
                <a:ea typeface="ＭＳ Ｐゴシック" pitchFamily="34" charset="-128"/>
              </a:rPr>
              <a:t> </a:t>
            </a:r>
            <a:r>
              <a:rPr lang="en-US" dirty="0">
                <a:ea typeface="ＭＳ Ｐゴシック" pitchFamily="34" charset="-128"/>
              </a:rPr>
              <a:t>making in organizations? First, </a:t>
            </a:r>
            <a:r>
              <a:rPr lang="en-US" dirty="0"/>
              <a:t>seemingly superficial aspects of the environment—such as lighting, outward displays of wealth and status, and cleanliness—can affect ethical behavior in organizations. </a:t>
            </a:r>
            <a:r>
              <a:rPr lang="en-US" dirty="0">
                <a:ea typeface="ＭＳ Ｐゴシック" pitchFamily="34" charset="-128"/>
              </a:rPr>
              <a:t>Second, managers should encourage conversations about moral issues; they may serve as a reminder and increase ethical decision</a:t>
            </a:r>
            <a:r>
              <a:rPr lang="en-US" baseline="0" dirty="0">
                <a:ea typeface="ＭＳ Ｐゴシック" pitchFamily="34" charset="-128"/>
              </a:rPr>
              <a:t> </a:t>
            </a:r>
            <a:r>
              <a:rPr lang="en-US" dirty="0">
                <a:ea typeface="ＭＳ Ｐゴシック" pitchFamily="34" charset="-128"/>
              </a:rPr>
              <a:t>making.</a:t>
            </a:r>
            <a:r>
              <a:rPr lang="en-US" baseline="0" dirty="0">
                <a:ea typeface="ＭＳ Ｐゴシック" pitchFamily="34" charset="-128"/>
              </a:rPr>
              <a:t> </a:t>
            </a:r>
            <a:r>
              <a:rPr lang="en-US" dirty="0">
                <a:ea typeface="ＭＳ Ｐゴシック" pitchFamily="34" charset="-128"/>
              </a:rPr>
              <a:t>Finally, we should be aware of our own moral “blind spots” — the tendency to see ourselves as more moral than we are, and others as less moral than they are.</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Behavioral ethics research stresses the importance of culture in ethical decision</a:t>
            </a:r>
            <a:r>
              <a:rPr lang="en-US" baseline="0" dirty="0">
                <a:ea typeface="ＭＳ Ｐゴシック" pitchFamily="34" charset="-128"/>
              </a:rPr>
              <a:t>-</a:t>
            </a:r>
            <a:r>
              <a:rPr lang="en-US" dirty="0">
                <a:ea typeface="ＭＳ Ｐゴシック" pitchFamily="34" charset="-128"/>
              </a:rPr>
              <a:t>making. What is ethical in one culture may be unethical in another. </a:t>
            </a:r>
          </a:p>
          <a:p>
            <a:pPr eaLnBrk="1" hangingPunct="1">
              <a:spcBef>
                <a:spcPct val="0"/>
              </a:spcBef>
            </a:pPr>
            <a:r>
              <a:rPr lang="en-US" dirty="0">
                <a:ea typeface="ＭＳ Ｐゴシック" pitchFamily="34" charset="-128"/>
              </a:rPr>
              <a:t>Without sensitivity to cultural differences in defining ethical conduct, organizations may encourage unethical conduct without even knowing it.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31</a:t>
            </a:fld>
            <a:endParaRPr lang="en-US" dirty="0"/>
          </a:p>
        </p:txBody>
      </p:sp>
    </p:spTree>
    <p:extLst>
      <p:ext uri="{BB962C8B-B14F-4D97-AF65-F5344CB8AC3E}">
        <p14:creationId xmlns:p14="http://schemas.microsoft.com/office/powerpoint/2010/main" val="7540759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3"/>
            <a:r>
              <a:rPr lang="en-US" dirty="0"/>
              <a:t>Lying is one of the top unethical activities we may indulge in daily, and it undermines all efforts toward sound decision making. Lying is deadly to decision making, whether we sense the lies or not. Managers—and organizations—simply cannot make good decisions when facts are misrepresented and people give false motives for their behaviors.</a:t>
            </a:r>
          </a:p>
          <a:p>
            <a:pPr marL="0" lvl="3"/>
            <a:r>
              <a:rPr lang="en-US" dirty="0"/>
              <a:t>Lying is a big ethical problem as well.</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32</a:t>
            </a:fld>
            <a:endParaRPr lang="en-US" dirty="0"/>
          </a:p>
        </p:txBody>
      </p:sp>
    </p:spTree>
    <p:extLst>
      <p:ext uri="{BB962C8B-B14F-4D97-AF65-F5344CB8AC3E}">
        <p14:creationId xmlns:p14="http://schemas.microsoft.com/office/powerpoint/2010/main" val="36191956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Creativity is the ability to produce novel and useful ideas.</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33</a:t>
            </a:fld>
            <a:endParaRPr lang="en-US" dirty="0"/>
          </a:p>
        </p:txBody>
      </p:sp>
    </p:spTree>
    <p:extLst>
      <p:ext uri="{BB962C8B-B14F-4D97-AF65-F5344CB8AC3E}">
        <p14:creationId xmlns:p14="http://schemas.microsoft.com/office/powerpoint/2010/main" val="40675489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38200" y="2514600"/>
            <a:ext cx="5486400" cy="4114800"/>
          </a:xfrm>
        </p:spPr>
        <p:txBody>
          <a:bodyPr/>
          <a:lstStyle/>
          <a:p>
            <a:pPr eaLnBrk="1" hangingPunct="1">
              <a:spcBef>
                <a:spcPct val="0"/>
              </a:spcBef>
            </a:pPr>
            <a:r>
              <a:rPr lang="en-US" dirty="0">
                <a:ea typeface="ＭＳ Ｐゴシック" pitchFamily="34" charset="-128"/>
              </a:rPr>
              <a:t>The three-stage model of creativity shown in Exhibit 6-5 suggests that creativity involves causes (creative potential and creative environment), creative behavior, and creative outcomes (innovation). </a:t>
            </a:r>
          </a:p>
          <a:p>
            <a:pPr eaLnBrk="1" hangingPunct="1">
              <a:spcBef>
                <a:spcPct val="0"/>
              </a:spcBef>
            </a:pPr>
            <a:endParaRPr lang="en-US" dirty="0">
              <a:ea typeface="ＭＳ Ｐゴシック" pitchFamily="34" charset="-128"/>
            </a:endParaRPr>
          </a:p>
          <a:p>
            <a:pPr eaLnBrk="1" hangingPunct="1">
              <a:spcBef>
                <a:spcPct val="0"/>
              </a:spcBef>
            </a:pPr>
            <a:r>
              <a:rPr lang="en-US" u="none" dirty="0">
                <a:ea typeface="ＭＳ Ｐゴシック" pitchFamily="34" charset="-128"/>
              </a:rPr>
              <a:t>The</a:t>
            </a:r>
            <a:r>
              <a:rPr lang="en-US" u="none" baseline="0" dirty="0">
                <a:ea typeface="ＭＳ Ｐゴシック" pitchFamily="34" charset="-128"/>
              </a:rPr>
              <a:t> first stage, </a:t>
            </a:r>
            <a:r>
              <a:rPr lang="en-US" i="1" u="none" baseline="0" dirty="0">
                <a:ea typeface="ＭＳ Ｐゴシック" pitchFamily="34" charset="-128"/>
              </a:rPr>
              <a:t>c</a:t>
            </a:r>
            <a:r>
              <a:rPr lang="en-US" i="1" u="none" dirty="0">
                <a:ea typeface="ＭＳ Ｐゴシック" pitchFamily="34" charset="-128"/>
              </a:rPr>
              <a:t>auses</a:t>
            </a:r>
            <a:r>
              <a:rPr lang="en-US" u="none" dirty="0">
                <a:ea typeface="ＭＳ Ｐゴシック" pitchFamily="34" charset="-128"/>
              </a:rPr>
              <a:t> of creative behavior, is</a:t>
            </a:r>
            <a:r>
              <a:rPr lang="en-US" u="none" baseline="0" dirty="0">
                <a:ea typeface="ＭＳ Ｐゴシック" pitchFamily="34" charset="-128"/>
              </a:rPr>
              <a:t> composed of creative potential and creative environment. </a:t>
            </a:r>
            <a:r>
              <a:rPr lang="en-US" dirty="0">
                <a:ea typeface="ＭＳ Ｐゴシック" pitchFamily="34" charset="-128"/>
              </a:rPr>
              <a:t>Most people have some of the characteristics shared by exceptionally creative people,</a:t>
            </a:r>
            <a:r>
              <a:rPr lang="en-US" baseline="0" dirty="0">
                <a:ea typeface="ＭＳ Ｐゴシック" pitchFamily="34" charset="-128"/>
              </a:rPr>
              <a:t> but t</a:t>
            </a:r>
            <a:r>
              <a:rPr lang="en-US" dirty="0">
                <a:ea typeface="ＭＳ Ｐゴシック" pitchFamily="34" charset="-128"/>
              </a:rPr>
              <a:t>he more of these characteristics we have, the higher our creative potential. The potential for creativity is enhanced when individuals have abilities, knowledge, proficiencies, and similar expertise to their field of endeavor.</a:t>
            </a:r>
          </a:p>
          <a:p>
            <a:pPr eaLnBrk="1" hangingPunct="1">
              <a:spcBef>
                <a:spcPct val="0"/>
              </a:spcBef>
            </a:pPr>
            <a:r>
              <a:rPr lang="en-US" dirty="0">
                <a:ea typeface="ＭＳ Ｐゴシック" pitchFamily="34" charset="-128"/>
              </a:rPr>
              <a:t>What environmental factors affect whether creative potential translates into creative behaviors? First and perhaps most important is motivation. If you aren’t motivated to be creative, it is unlikely you will be. It is also valuable to work in an environment that rewards and recognizes creative work. A recent nation-level study suggests that countries scoring high on </a:t>
            </a:r>
            <a:r>
              <a:rPr lang="en-US" dirty="0" err="1">
                <a:ea typeface="ＭＳ Ｐゴシック" pitchFamily="34" charset="-128"/>
              </a:rPr>
              <a:t>Hofstede’s</a:t>
            </a:r>
            <a:r>
              <a:rPr lang="en-US" dirty="0">
                <a:ea typeface="ＭＳ Ｐゴシック" pitchFamily="34" charset="-128"/>
              </a:rPr>
              <a:t> culture dimension of individuality are more creative. Good leadership matters to creativity, too. Studies show that diverse teams can be more creative, but only under certain conditions.</a:t>
            </a:r>
          </a:p>
          <a:p>
            <a:pPr eaLnBrk="1" hangingPunct="1">
              <a:spcBef>
                <a:spcPct val="0"/>
              </a:spcBef>
            </a:pPr>
            <a:endParaRPr lang="en-US" dirty="0">
              <a:ea typeface="ＭＳ Ｐゴシック" pitchFamily="34" charset="-128"/>
            </a:endParaRPr>
          </a:p>
          <a:p>
            <a:pPr eaLnBrk="1" hangingPunct="1">
              <a:spcBef>
                <a:spcPct val="0"/>
              </a:spcBef>
            </a:pPr>
            <a:r>
              <a:rPr lang="en-US" i="1" dirty="0">
                <a:ea typeface="ＭＳ Ｐゴシック" pitchFamily="34" charset="-128"/>
              </a:rPr>
              <a:t>Creative behavior </a:t>
            </a:r>
            <a:r>
              <a:rPr lang="en-US" dirty="0">
                <a:ea typeface="ＭＳ Ｐゴシック" pitchFamily="34" charset="-128"/>
              </a:rPr>
              <a:t>occurs in four steps, each of which leads to the next:</a:t>
            </a:r>
          </a:p>
          <a:p>
            <a:pPr marL="171450" indent="-171450" eaLnBrk="1" hangingPunct="1">
              <a:spcBef>
                <a:spcPct val="0"/>
              </a:spcBef>
              <a:buFont typeface="Arial"/>
              <a:buChar char="•"/>
            </a:pPr>
            <a:r>
              <a:rPr lang="en-US" i="1" dirty="0">
                <a:ea typeface="ＭＳ Ｐゴシック" pitchFamily="34" charset="-128"/>
              </a:rPr>
              <a:t>Problem formulation</a:t>
            </a:r>
            <a:r>
              <a:rPr lang="en-US" dirty="0">
                <a:ea typeface="ＭＳ Ｐゴシック" pitchFamily="34" charset="-128"/>
              </a:rPr>
              <a:t>: the stage of creative behavior in which we identify a problem or opportunity that requires a solution yet unknown.</a:t>
            </a:r>
          </a:p>
          <a:p>
            <a:pPr marL="171450" indent="-171450" eaLnBrk="1" hangingPunct="1">
              <a:spcBef>
                <a:spcPct val="0"/>
              </a:spcBef>
              <a:buFont typeface="Arial"/>
              <a:buChar char="•"/>
            </a:pPr>
            <a:r>
              <a:rPr lang="en-US" i="1" dirty="0">
                <a:ea typeface="ＭＳ Ｐゴシック" pitchFamily="34" charset="-128"/>
              </a:rPr>
              <a:t>Information gathering</a:t>
            </a:r>
            <a:r>
              <a:rPr lang="en-US" dirty="0">
                <a:ea typeface="ＭＳ Ｐゴシック" pitchFamily="34" charset="-128"/>
              </a:rPr>
              <a:t>: the stage of creative behavior when possible solutions to a problem incubate in an individual’s mind.</a:t>
            </a:r>
          </a:p>
          <a:p>
            <a:pPr marL="171450" indent="-171450" eaLnBrk="1" hangingPunct="1">
              <a:spcBef>
                <a:spcPct val="0"/>
              </a:spcBef>
              <a:buFont typeface="Arial"/>
              <a:buChar char="•"/>
            </a:pPr>
            <a:r>
              <a:rPr lang="en-US" i="1" dirty="0">
                <a:ea typeface="ＭＳ Ｐゴシック" pitchFamily="34" charset="-128"/>
              </a:rPr>
              <a:t>Idea generation:</a:t>
            </a:r>
            <a:r>
              <a:rPr lang="en-US" dirty="0">
                <a:ea typeface="ＭＳ Ｐゴシック" pitchFamily="34" charset="-128"/>
              </a:rPr>
              <a:t> the process of creative behavior in which we develop possible solutions to a problem from relevant information and knowledge.</a:t>
            </a:r>
          </a:p>
          <a:p>
            <a:pPr marL="171450" indent="-171450" eaLnBrk="1" hangingPunct="1">
              <a:spcBef>
                <a:spcPct val="0"/>
              </a:spcBef>
              <a:buFont typeface="Arial"/>
              <a:buChar char="•"/>
            </a:pPr>
            <a:r>
              <a:rPr lang="en-US" i="1" dirty="0">
                <a:ea typeface="ＭＳ Ｐゴシック" pitchFamily="34" charset="-128"/>
              </a:rPr>
              <a:t>Idea evaluation</a:t>
            </a:r>
            <a:r>
              <a:rPr lang="en-US" dirty="0">
                <a:ea typeface="ＭＳ Ｐゴシック" pitchFamily="34" charset="-128"/>
              </a:rPr>
              <a:t>:</a:t>
            </a:r>
            <a:r>
              <a:rPr lang="en-US" baseline="0" dirty="0">
                <a:ea typeface="ＭＳ Ｐゴシック" pitchFamily="34" charset="-128"/>
              </a:rPr>
              <a:t> </a:t>
            </a:r>
            <a:r>
              <a:rPr lang="en-US" dirty="0">
                <a:ea typeface="ＭＳ Ｐゴシック" pitchFamily="34" charset="-128"/>
              </a:rPr>
              <a:t>the process of creative behavior in which we evaluate potential solutions to identify the best one.</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Lastly,</a:t>
            </a:r>
            <a:r>
              <a:rPr lang="en-US" baseline="0" dirty="0">
                <a:ea typeface="ＭＳ Ｐゴシック" pitchFamily="34" charset="-128"/>
              </a:rPr>
              <a:t> w</a:t>
            </a:r>
            <a:r>
              <a:rPr lang="en-US" dirty="0">
                <a:ea typeface="ＭＳ Ｐゴシック" pitchFamily="34" charset="-128"/>
              </a:rPr>
              <a:t>e can define </a:t>
            </a:r>
            <a:r>
              <a:rPr lang="en-US" i="1" dirty="0">
                <a:ea typeface="ＭＳ Ｐゴシック" pitchFamily="34" charset="-128"/>
              </a:rPr>
              <a:t>creative outcomes </a:t>
            </a:r>
            <a:r>
              <a:rPr lang="en-US" dirty="0">
                <a:ea typeface="ＭＳ Ｐゴシック" pitchFamily="34" charset="-128"/>
              </a:rPr>
              <a:t>as ideas or solutions judged to be novel and useful by relevant stakeholders. Novelty itself does not generate a creative outcome if it isn’t useful;</a:t>
            </a:r>
            <a:r>
              <a:rPr lang="en-US" baseline="0" dirty="0">
                <a:ea typeface="ＭＳ Ｐゴシック" pitchFamily="34" charset="-128"/>
              </a:rPr>
              <a:t> t</a:t>
            </a:r>
            <a:r>
              <a:rPr lang="en-US" dirty="0">
                <a:ea typeface="ＭＳ Ｐゴシック" pitchFamily="34" charset="-128"/>
              </a:rPr>
              <a:t>hus, “off-the-wall” solutions are creative only if they help solve the problem. Softs skills help translate ideas into results.</a:t>
            </a:r>
            <a:r>
              <a:rPr lang="en-US" baseline="0" dirty="0">
                <a:ea typeface="ＭＳ Ｐゴシック" pitchFamily="34" charset="-128"/>
              </a:rPr>
              <a:t> </a:t>
            </a:r>
            <a:r>
              <a:rPr lang="en-US" dirty="0">
                <a:ea typeface="ＭＳ Ｐゴシック" pitchFamily="34" charset="-128"/>
              </a:rPr>
              <a:t>Another important factor is organizational climate.</a:t>
            </a:r>
            <a:r>
              <a:rPr lang="en-US" baseline="0" dirty="0">
                <a:ea typeface="ＭＳ Ｐゴシック" pitchFamily="34" charset="-128"/>
              </a:rPr>
              <a:t> A</a:t>
            </a:r>
            <a:r>
              <a:rPr lang="en-US" dirty="0">
                <a:ea typeface="ＭＳ Ｐゴシック" pitchFamily="34" charset="-128"/>
              </a:rPr>
              <a:t> study of health care teams found that team creativity translated into innovation only when the climate actively supported innovation.</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34</a:t>
            </a:fld>
            <a:endParaRPr lang="en-US" dirty="0"/>
          </a:p>
        </p:txBody>
      </p:sp>
    </p:spTree>
    <p:extLst>
      <p:ext uri="{BB962C8B-B14F-4D97-AF65-F5344CB8AC3E}">
        <p14:creationId xmlns:p14="http://schemas.microsoft.com/office/powerpoint/2010/main" val="18477288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ＭＳ Ｐゴシック" pitchFamily="-72" charset="-128"/>
                <a:cs typeface="+mn-cs"/>
              </a:rPr>
              <a:t>Individuals base their behavior not on the way their external environment actually is, but rather on the way they see it or believe it to be. An understanding of the way people make decisions can help us explain and predict behavior, but few important decisions are simple or unambiguous enough for the rational model’s assumptions to apply. We find individuals looking for solutions that </a:t>
            </a:r>
            <a:r>
              <a:rPr lang="en-US" sz="1200" i="1" kern="1200" dirty="0">
                <a:solidFill>
                  <a:schemeClr val="tx1"/>
                </a:solidFill>
                <a:effectLst/>
                <a:latin typeface="+mn-lt"/>
                <a:ea typeface="ＭＳ Ｐゴシック" pitchFamily="-72" charset="-128"/>
                <a:cs typeface="+mn-cs"/>
              </a:rPr>
              <a:t>satisfice</a:t>
            </a:r>
            <a:r>
              <a:rPr lang="en-US" sz="1200" kern="1200" dirty="0">
                <a:solidFill>
                  <a:schemeClr val="tx1"/>
                </a:solidFill>
                <a:effectLst/>
                <a:latin typeface="+mn-lt"/>
                <a:ea typeface="ＭＳ Ｐゴシック" pitchFamily="-72" charset="-128"/>
                <a:cs typeface="+mn-cs"/>
              </a:rPr>
              <a:t> rather than optimize, injecting biases and prejudices into the decision process, and relying on intuition. </a:t>
            </a:r>
          </a:p>
          <a:p>
            <a:pPr lvl="0"/>
            <a:endParaRPr lang="en-US" sz="1200" kern="1200" dirty="0">
              <a:solidFill>
                <a:schemeClr val="tx1"/>
              </a:solidFill>
              <a:effectLst/>
              <a:latin typeface="+mn-lt"/>
              <a:ea typeface="ＭＳ Ｐゴシック" pitchFamily="-72" charset="-128"/>
              <a:cs typeface="+mn-cs"/>
            </a:endParaRPr>
          </a:p>
          <a:p>
            <a:pPr lvl="0"/>
            <a:r>
              <a:rPr lang="en-US" sz="1200" kern="1200" dirty="0">
                <a:solidFill>
                  <a:schemeClr val="tx1"/>
                </a:solidFill>
                <a:effectLst/>
                <a:latin typeface="+mn-lt"/>
                <a:ea typeface="ＭＳ Ｐゴシック" pitchFamily="-72" charset="-128"/>
                <a:cs typeface="+mn-cs"/>
              </a:rPr>
              <a:t>Managers should encourage creativity in employees and teams to create a route to innovative decision</a:t>
            </a:r>
            <a:r>
              <a:rPr lang="en-US" sz="1200" kern="1200" baseline="0" dirty="0">
                <a:solidFill>
                  <a:schemeClr val="tx1"/>
                </a:solidFill>
                <a:effectLst/>
                <a:latin typeface="+mn-lt"/>
                <a:ea typeface="ＭＳ Ｐゴシック" pitchFamily="-72" charset="-128"/>
                <a:cs typeface="+mn-cs"/>
              </a:rPr>
              <a:t> </a:t>
            </a:r>
            <a:r>
              <a:rPr lang="en-US" sz="1200" kern="1200" dirty="0">
                <a:solidFill>
                  <a:schemeClr val="tx1"/>
                </a:solidFill>
                <a:effectLst/>
                <a:latin typeface="+mn-lt"/>
                <a:ea typeface="ＭＳ Ｐゴシック" pitchFamily="-72" charset="-128"/>
                <a:cs typeface="+mn-cs"/>
              </a:rPr>
              <a:t>making.</a:t>
            </a:r>
            <a:r>
              <a:rPr lang="en-US" sz="1200" kern="1200" baseline="0" dirty="0">
                <a:solidFill>
                  <a:schemeClr val="tx1"/>
                </a:solidFill>
                <a:effectLst/>
                <a:latin typeface="+mn-lt"/>
                <a:ea typeface="ＭＳ Ｐゴシック" pitchFamily="-72" charset="-128"/>
                <a:cs typeface="+mn-cs"/>
              </a:rPr>
              <a:t> </a:t>
            </a:r>
            <a:r>
              <a:rPr lang="en-US" sz="1200" kern="1200" dirty="0">
                <a:solidFill>
                  <a:schemeClr val="tx1"/>
                </a:solidFill>
                <a:effectLst/>
                <a:latin typeface="+mn-lt"/>
                <a:ea typeface="ＭＳ Ｐゴシック" pitchFamily="-72" charset="-128"/>
                <a:cs typeface="+mn-cs"/>
              </a:rPr>
              <a:t>Specific implications for managers are:</a:t>
            </a:r>
          </a:p>
          <a:p>
            <a:pPr marL="171450" lvl="0" indent="-171450">
              <a:buFont typeface="Arial" panose="020B0604020202020204" pitchFamily="34" charset="0"/>
              <a:buChar char="•"/>
            </a:pPr>
            <a:r>
              <a:rPr lang="en-US" dirty="0"/>
              <a:t>Behavior follows perception, so to influence behavior at work, assess how people perceive their work. Often behaviors we find puzzling can be explained by understanding the initiating perceptions.</a:t>
            </a:r>
          </a:p>
          <a:p>
            <a:pPr marL="171450" lvl="0" indent="-171450">
              <a:buFont typeface="Arial" panose="020B0604020202020204" pitchFamily="34" charset="0"/>
              <a:buChar char="•"/>
            </a:pPr>
            <a:r>
              <a:rPr lang="en-US" dirty="0"/>
              <a:t>Make better decisions by recognizing perceptual biases and decision-making errors we tend to commit. Learning about these problems doesn’t always prevent us from making mistakes, but it does help.</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35</a:t>
            </a:fld>
            <a:endParaRPr lang="en-US" dirty="0"/>
          </a:p>
        </p:txBody>
      </p:sp>
    </p:spTree>
    <p:extLst>
      <p:ext uri="{BB962C8B-B14F-4D97-AF65-F5344CB8AC3E}">
        <p14:creationId xmlns:p14="http://schemas.microsoft.com/office/powerpoint/2010/main" val="355758072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Adjust your decision-making approach to the national culture you’re operating in and to the criteria your organization values. If you’re in a country that doesn’t value rationality, don’t feel compelled to follow the rational decision-making model or to try to make your decisions appear rational. Adjust your decision approach to ensure compatibility with the organizational culture.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36</a:t>
            </a:fld>
            <a:endParaRPr lang="en-US" dirty="0"/>
          </a:p>
        </p:txBody>
      </p:sp>
    </p:spTree>
    <p:extLst>
      <p:ext uri="{BB962C8B-B14F-4D97-AF65-F5344CB8AC3E}">
        <p14:creationId xmlns:p14="http://schemas.microsoft.com/office/powerpoint/2010/main" val="23240800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Combine rational analysis with intuition. These are not conflicting approaches to decision making. By using both, you can improve your decision-making effectiveness.</a:t>
            </a:r>
          </a:p>
          <a:p>
            <a:pPr marL="171450" lvl="0" indent="-171450">
              <a:buFont typeface="Arial" panose="020B0604020202020204" pitchFamily="34" charset="0"/>
              <a:buChar char="•"/>
            </a:pPr>
            <a:r>
              <a:rPr lang="en-US" dirty="0"/>
              <a:t>Try to enhance your creativity. Actively look for novel solutions to problems, attempt to see problems in new ways, use analogies, and hire creative talent. Try to remove work and organizational barriers that might impede your creativity.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37</a:t>
            </a:fld>
            <a:endParaRPr lang="en-US" dirty="0"/>
          </a:p>
        </p:txBody>
      </p:sp>
    </p:spTree>
    <p:extLst>
      <p:ext uri="{BB962C8B-B14F-4D97-AF65-F5344CB8AC3E}">
        <p14:creationId xmlns:p14="http://schemas.microsoft.com/office/powerpoint/2010/main" val="18744787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After studying this chapter, you should be able to:</a:t>
            </a:r>
          </a:p>
          <a:p>
            <a:pPr marL="171450" lvl="0" indent="-171450">
              <a:buFont typeface="Arial" panose="020B0604020202020204" pitchFamily="34" charset="0"/>
              <a:buChar char="•"/>
            </a:pPr>
            <a:r>
              <a:rPr lang="en-US" dirty="0"/>
              <a:t>Explain the factors that influence perception. </a:t>
            </a:r>
          </a:p>
          <a:p>
            <a:pPr marL="171450" lvl="0" indent="-171450">
              <a:buFont typeface="Arial" panose="020B0604020202020204" pitchFamily="34" charset="0"/>
              <a:buChar char="•"/>
            </a:pPr>
            <a:r>
              <a:rPr lang="en-US" dirty="0"/>
              <a:t>Describe attribution theory.</a:t>
            </a:r>
          </a:p>
          <a:p>
            <a:pPr marL="171450" lvl="0" indent="-171450">
              <a:buFont typeface="Arial" panose="020B0604020202020204" pitchFamily="34" charset="0"/>
              <a:buChar char="•"/>
            </a:pPr>
            <a:r>
              <a:rPr lang="en-US" dirty="0"/>
              <a:t>Explain the link between perception and decision making.</a:t>
            </a:r>
          </a:p>
          <a:p>
            <a:pPr marL="171450" lvl="0" indent="-171450">
              <a:buFont typeface="Arial" panose="020B0604020202020204" pitchFamily="34" charset="0"/>
              <a:buChar char="•"/>
            </a:pPr>
            <a:r>
              <a:rPr lang="en-US" dirty="0"/>
              <a:t>Contrast the rational model of decision making with bounded rationality and intuition.</a:t>
            </a:r>
          </a:p>
          <a:p>
            <a:pPr marL="171450" lvl="0" indent="-171450">
              <a:buFont typeface="Arial" panose="020B0604020202020204" pitchFamily="34" charset="0"/>
              <a:buChar char="•"/>
            </a:pPr>
            <a:r>
              <a:rPr lang="en-US" dirty="0"/>
              <a:t>Explain how individual differences and organizational constraints affect decision making.</a:t>
            </a:r>
          </a:p>
          <a:p>
            <a:pPr marL="171450" lvl="0" indent="-171450">
              <a:buFont typeface="Arial" panose="020B0604020202020204" pitchFamily="34" charset="0"/>
              <a:buChar char="•"/>
            </a:pPr>
            <a:r>
              <a:rPr lang="en-US" dirty="0"/>
              <a:t>Contrast the three ethical decision criteria.</a:t>
            </a:r>
          </a:p>
          <a:p>
            <a:pPr marL="171450" lvl="0" indent="-171450">
              <a:buFont typeface="Arial" panose="020B0604020202020204" pitchFamily="34" charset="0"/>
              <a:buChar char="•"/>
            </a:pPr>
            <a:r>
              <a:rPr lang="en-US" dirty="0"/>
              <a:t>Describe the three-stage model of creativity.</a:t>
            </a:r>
            <a:endParaRPr lang="en-US" altLang="en-US" sz="1200" dirty="0">
              <a:solidFill>
                <a:schemeClr val="tx1">
                  <a:lumMod val="75000"/>
                  <a:lumOff val="25000"/>
                </a:schemeClr>
              </a:solidFill>
              <a:ea typeface="ＭＳ Ｐゴシック" pitchFamily="34" charset="-128"/>
              <a:cs typeface="Lucida Sans Unicode" pitchFamily="34"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38</a:t>
            </a:fld>
            <a:endParaRPr lang="en-US" dirty="0"/>
          </a:p>
        </p:txBody>
      </p:sp>
    </p:spTree>
    <p:extLst>
      <p:ext uri="{BB962C8B-B14F-4D97-AF65-F5344CB8AC3E}">
        <p14:creationId xmlns:p14="http://schemas.microsoft.com/office/powerpoint/2010/main" val="696668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ea typeface="ＭＳ Ｐゴシック" pitchFamily="34" charset="-128"/>
              </a:rPr>
              <a:t>Many factors shape and sometimes distort perception. These factors can reside in the perceiver, the object or target being perceived, or the situation in which the perception is made (see Exhibit 6-1).</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872570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a:ea typeface="ＭＳ Ｐゴシック" pitchFamily="34" charset="-128"/>
              </a:rPr>
              <a:t>Attribution theory </a:t>
            </a:r>
            <a:r>
              <a:rPr lang="en-US" dirty="0">
                <a:ea typeface="ＭＳ Ｐゴシック" pitchFamily="34" charset="-128"/>
              </a:rPr>
              <a:t>suggests that when we observe an individual’s behavior, we attempt to determine whether it was internally or externally caused. That determination depends largely on three factors: distinctiveness, consensus, and consistency. We’ll talk more about each of these in a minute.</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958789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First, let’s clarify the differences between internal and external causation. </a:t>
            </a:r>
            <a:r>
              <a:rPr lang="en-US" b="0" dirty="0">
                <a:ea typeface="ＭＳ Ｐゴシック" pitchFamily="34" charset="-128"/>
              </a:rPr>
              <a:t>Internally</a:t>
            </a:r>
            <a:r>
              <a:rPr lang="en-US" dirty="0">
                <a:ea typeface="ＭＳ Ｐゴシック" pitchFamily="34" charset="-128"/>
              </a:rPr>
              <a:t> caused behaviors are those who are believed to be under the personal control of the individual. </a:t>
            </a:r>
            <a:r>
              <a:rPr lang="en-US" b="0" dirty="0">
                <a:ea typeface="ＭＳ Ｐゴシック" pitchFamily="34" charset="-128"/>
              </a:rPr>
              <a:t>Externally</a:t>
            </a:r>
            <a:r>
              <a:rPr lang="en-US" dirty="0">
                <a:ea typeface="ＭＳ Ｐゴシック" pitchFamily="34" charset="-128"/>
              </a:rPr>
              <a:t> caused behavior is seen as resulting from outside causes; that is, the person is seen as having been forced into the behavior by the situation.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3280228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Now, let’s look at each of the three determining factors shown here in Exhibit 6-2, more closely. Distinctiveness refers to whether an individual displays different behaviors in different situations. Consensus occurs if everyone who is faced with a similar situation responds in the same way. Finally, is there consistency in a person’s actions.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1720258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Errors or biases can distort attributions. </a:t>
            </a:r>
            <a:r>
              <a:rPr lang="en-US" i="1" dirty="0">
                <a:ea typeface="ＭＳ Ｐゴシック" pitchFamily="34" charset="-128"/>
              </a:rPr>
              <a:t>Fundamental attribution error </a:t>
            </a:r>
            <a:r>
              <a:rPr lang="en-US" dirty="0">
                <a:ea typeface="ＭＳ Ｐゴシック" pitchFamily="34" charset="-128"/>
              </a:rPr>
              <a:t>occurs when we underestimate the influence of external factors and overestimate the influence of internal or personal factors. </a:t>
            </a:r>
            <a:r>
              <a:rPr lang="en-US" i="1" dirty="0">
                <a:ea typeface="ＭＳ Ｐゴシック" pitchFamily="34" charset="-128"/>
              </a:rPr>
              <a:t>Self-serving bias </a:t>
            </a:r>
            <a:r>
              <a:rPr lang="en-US" dirty="0">
                <a:ea typeface="ＭＳ Ｐゴシック" pitchFamily="34" charset="-128"/>
              </a:rPr>
              <a:t>occurs when individuals attribute their own successes to internal factors, such as ability or effort, while putting the blame for failure on external factors, such as luck.</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797078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ea typeface="ＭＳ Ｐゴシック" pitchFamily="34" charset="-128"/>
              </a:rPr>
              <a:t>We use a number of shortcuts when we judge others, but it’s important to recognize that while these shortcuts can be helpful, they can also result in significant distortions.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Let’s begin with </a:t>
            </a:r>
            <a:r>
              <a:rPr lang="en-US" i="1" dirty="0">
                <a:ea typeface="ＭＳ Ｐゴシック" pitchFamily="34" charset="-128"/>
              </a:rPr>
              <a:t>selective perception</a:t>
            </a:r>
            <a:r>
              <a:rPr lang="en-US" dirty="0">
                <a:ea typeface="ＭＳ Ｐゴシック" pitchFamily="34" charset="-128"/>
              </a:rPr>
              <a:t>. Any characteristic that makes a person, object, or event stand out will increase the probability that it will be perceived. Since we can’t observe everything going on around us, we engage in selective perception.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8540657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1"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algn="r" defTabSz="914400" rtl="0" eaLnBrk="1" latinLnBrk="0" hangingPunct="1">
              <a:buNone/>
              <a:defRPr lang="en-US"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10/26/20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0" name="Picture 9"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7"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algn="r" defTabSz="914400" rtl="0" eaLnBrk="1" latinLnBrk="0" hangingPunct="1">
              <a:buNone/>
              <a:defRPr lang="en-US"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3"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0" algn="r">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endParaRPr lang="en-IN"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530553532"/>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10/26/20</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10/26/20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4" name="Picture 13"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9"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algn="r" defTabSz="914400" rtl="0" eaLnBrk="1" latinLnBrk="0" hangingPunct="1">
              <a:buNone/>
              <a:defRPr lang="en-US"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0" name="Text Placeholder 2"/>
          <p:cNvSpPr txBox="1">
            <a:spLocks/>
          </p:cNvSpPr>
          <p:nvPr userDrawn="1"/>
        </p:nvSpPr>
        <p:spPr>
          <a:xfrm>
            <a:off x="1828800" y="6446520"/>
            <a:ext cx="6858000" cy="274320"/>
          </a:xfrm>
          <a:prstGeom prst="rect">
            <a:avLst/>
          </a:prstGeom>
        </p:spPr>
        <p:txBody>
          <a:bodyPr lIns="91440" tIns="45720" rIns="91440" bIns="45720" anchor="ctr" anchorCtr="0"/>
          <a:lstStyle>
            <a:lvl1pPr marL="0" indent="-256032" algn="r" defTabSz="914400" rtl="0" eaLnBrk="1" latinLnBrk="0" hangingPunct="1">
              <a:spcBef>
                <a:spcPts val="1500"/>
              </a:spcBef>
              <a:buClr>
                <a:srgbClr val="007FA3"/>
              </a:buClr>
              <a:buFont typeface="Arial" panose="020B0604020202020204" pitchFamily="34" charset="0"/>
              <a:buNone/>
              <a:defRPr lang="en-US"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a:lstStyle>
          <a:p>
            <a:pPr>
              <a:defRPr/>
            </a:pPr>
            <a:r>
              <a:rPr lang="en-US" dirty="0"/>
              <a:t>Copyright © 2019 Pearson Education, Ltd.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Behavior</a:t>
            </a:r>
          </a:p>
        </p:txBody>
      </p:sp>
      <p:sp>
        <p:nvSpPr>
          <p:cNvPr id="3" name="Text Placeholder 2"/>
          <p:cNvSpPr>
            <a:spLocks noGrp="1"/>
          </p:cNvSpPr>
          <p:nvPr>
            <p:ph type="body" sz="quarter" idx="13"/>
          </p:nvPr>
        </p:nvSpPr>
        <p:spPr/>
        <p:txBody>
          <a:bodyPr/>
          <a:lstStyle/>
          <a:p>
            <a:r>
              <a:rPr lang="en-US" dirty="0"/>
              <a:t>Eighteenth Edition, Global Edition</a:t>
            </a:r>
          </a:p>
        </p:txBody>
      </p:sp>
      <p:sp>
        <p:nvSpPr>
          <p:cNvPr id="4" name="Text Placeholder 3"/>
          <p:cNvSpPr>
            <a:spLocks noGrp="1"/>
          </p:cNvSpPr>
          <p:nvPr>
            <p:ph type="body" sz="quarter" idx="14"/>
          </p:nvPr>
        </p:nvSpPr>
        <p:spPr/>
        <p:txBody>
          <a:bodyPr/>
          <a:lstStyle/>
          <a:p>
            <a:r>
              <a:rPr lang="en-US" b="1" dirty="0"/>
              <a:t>Chapter 5</a:t>
            </a:r>
          </a:p>
        </p:txBody>
      </p:sp>
      <p:sp>
        <p:nvSpPr>
          <p:cNvPr id="5" name="Text Placeholder 4"/>
          <p:cNvSpPr>
            <a:spLocks noGrp="1"/>
          </p:cNvSpPr>
          <p:nvPr>
            <p:ph type="body" sz="quarter" idx="15"/>
          </p:nvPr>
        </p:nvSpPr>
        <p:spPr/>
        <p:txBody>
          <a:bodyPr/>
          <a:lstStyle/>
          <a:p>
            <a:r>
              <a:rPr lang="en-US" dirty="0"/>
              <a:t>Perception and Individual Decision Making</a:t>
            </a:r>
          </a:p>
        </p:txBody>
      </p:sp>
      <p:sp>
        <p:nvSpPr>
          <p:cNvPr id="6" name="Text Placeholder 5"/>
          <p:cNvSpPr>
            <a:spLocks noGrp="1"/>
          </p:cNvSpPr>
          <p:nvPr>
            <p:ph type="body" sz="quarter" idx="16"/>
          </p:nvPr>
        </p:nvSpPr>
        <p:spPr/>
        <p:txBody>
          <a:bodyPr/>
          <a:lstStyle/>
          <a:p>
            <a:pPr indent="-256032">
              <a:defRPr/>
            </a:pPr>
            <a:r>
              <a:rPr lang="en-US" altLang="en-US" dirty="0"/>
              <a:t>Copyright © 2019 Pearson Education, Ltd. All Rights Reserved.</a:t>
            </a:r>
          </a:p>
        </p:txBody>
      </p:sp>
      <p:pic>
        <p:nvPicPr>
          <p:cNvPr id="8" name="Picture 7" descr="Front cover: Organizational Behavior, Eighteenth Edition by Stephen P. Robbins and Timothy A. Judge"/>
          <p:cNvPicPr>
            <a:picLocks noChangeAspect="1"/>
          </p:cNvPicPr>
          <p:nvPr/>
        </p:nvPicPr>
        <p:blipFill>
          <a:blip r:embed="rId3" cstate="print"/>
          <a:stretch>
            <a:fillRect/>
          </a:stretch>
        </p:blipFill>
        <p:spPr>
          <a:xfrm>
            <a:off x="472776" y="1291894"/>
            <a:ext cx="3860117" cy="4948104"/>
          </a:xfrm>
          <a:prstGeom prst="rect">
            <a:avLst/>
          </a:prstGeom>
        </p:spPr>
      </p:pic>
    </p:spTree>
    <p:extLst>
      <p:ext uri="{BB962C8B-B14F-4D97-AF65-F5344CB8AC3E}">
        <p14:creationId xmlns:p14="http://schemas.microsoft.com/office/powerpoint/2010/main" val="3240264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Attribution Theory </a:t>
            </a:r>
            <a:r>
              <a:rPr lang="en-US" sz="2000" b="0" dirty="0">
                <a:ea typeface="ＭＳ Ｐゴシック" pitchFamily="34" charset="-128"/>
              </a:rPr>
              <a:t>(6 of 10)</a:t>
            </a:r>
            <a:endParaRPr lang="en-US" b="0" dirty="0"/>
          </a:p>
        </p:txBody>
      </p:sp>
      <p:sp>
        <p:nvSpPr>
          <p:cNvPr id="3" name="Content Placeholder 2"/>
          <p:cNvSpPr>
            <a:spLocks noGrp="1"/>
          </p:cNvSpPr>
          <p:nvPr>
            <p:ph idx="1"/>
          </p:nvPr>
        </p:nvSpPr>
        <p:spPr>
          <a:xfrm>
            <a:off x="457200" y="1600201"/>
            <a:ext cx="8229600" cy="3200400"/>
          </a:xfrm>
        </p:spPr>
        <p:txBody>
          <a:bodyPr/>
          <a:lstStyle/>
          <a:p>
            <a:pPr marL="256032" lvl="1" indent="-256032">
              <a:buFont typeface="Arial" pitchFamily="34" charset="0"/>
              <a:buChar char="•"/>
            </a:pPr>
            <a:r>
              <a:rPr lang="en-US" sz="2400" b="1" dirty="0">
                <a:ea typeface="ＭＳ Ｐゴシック" pitchFamily="34" charset="-128"/>
              </a:rPr>
              <a:t>Halo effect</a:t>
            </a:r>
          </a:p>
          <a:p>
            <a:pPr marL="740664" lvl="2" indent="-283464">
              <a:buFont typeface="Arial" pitchFamily="34" charset="0"/>
              <a:buChar char="–"/>
            </a:pPr>
            <a:r>
              <a:rPr lang="en-US" sz="2400" dirty="0">
                <a:ea typeface="ＭＳ Ｐゴシック" pitchFamily="34" charset="-128"/>
              </a:rPr>
              <a:t>The halo effect occurs when we draw a general impression based on a single characteristic.</a:t>
            </a:r>
          </a:p>
          <a:p>
            <a:r>
              <a:rPr lang="en-US" sz="2400" b="1" dirty="0">
                <a:ea typeface="ＭＳ Ｐゴシック" pitchFamily="34" charset="-128"/>
              </a:rPr>
              <a:t>Contrast effects</a:t>
            </a:r>
          </a:p>
          <a:p>
            <a:pPr marL="740664" lvl="1" indent="-283464"/>
            <a:r>
              <a:rPr lang="en-US" sz="2400" dirty="0">
                <a:ea typeface="ＭＳ Ｐゴシック" pitchFamily="34" charset="-128"/>
              </a:rPr>
              <a:t>We do not evaluate a person in isolation.</a:t>
            </a:r>
          </a:p>
          <a:p>
            <a:pPr marL="740664" lvl="1" indent="-283464"/>
            <a:r>
              <a:rPr lang="en-US" sz="2400" dirty="0">
                <a:ea typeface="ＭＳ Ｐゴシック" pitchFamily="34" charset="-128"/>
              </a:rPr>
              <a:t>Our reaction to one person is influenced by other persons we have recently encountered.</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Attribution Theory</a:t>
            </a:r>
            <a:r>
              <a:rPr lang="en-US" b="0" dirty="0">
                <a:ea typeface="ＭＳ Ｐゴシック" pitchFamily="34" charset="-128"/>
              </a:rPr>
              <a:t> </a:t>
            </a:r>
            <a:r>
              <a:rPr lang="en-US" sz="2000" b="0" dirty="0">
                <a:ea typeface="ＭＳ Ｐゴシック" pitchFamily="34" charset="-128"/>
              </a:rPr>
              <a:t>(7 of 10)</a:t>
            </a:r>
            <a:endParaRPr lang="en-US" b="0" dirty="0"/>
          </a:p>
        </p:txBody>
      </p:sp>
      <p:sp>
        <p:nvSpPr>
          <p:cNvPr id="3" name="Content Placeholder 2"/>
          <p:cNvSpPr>
            <a:spLocks noGrp="1"/>
          </p:cNvSpPr>
          <p:nvPr>
            <p:ph idx="1"/>
          </p:nvPr>
        </p:nvSpPr>
        <p:spPr>
          <a:xfrm>
            <a:off x="457200" y="1600201"/>
            <a:ext cx="8229600" cy="2590800"/>
          </a:xfrm>
        </p:spPr>
        <p:txBody>
          <a:bodyPr/>
          <a:lstStyle/>
          <a:p>
            <a:r>
              <a:rPr lang="en-US" sz="2400" b="1" dirty="0">
                <a:ea typeface="ＭＳ Ｐゴシック" pitchFamily="34" charset="-128"/>
              </a:rPr>
              <a:t>Stereotyping</a:t>
            </a:r>
          </a:p>
          <a:p>
            <a:pPr lvl="1"/>
            <a:r>
              <a:rPr lang="en-US" sz="2400" dirty="0">
                <a:ea typeface="ＭＳ Ｐゴシック" pitchFamily="34" charset="-128"/>
              </a:rPr>
              <a:t>Judging someone based on one’s perception of the group to which that person belongs.</a:t>
            </a:r>
          </a:p>
          <a:p>
            <a:pPr lvl="2"/>
            <a:r>
              <a:rPr lang="en-US" sz="2400" dirty="0">
                <a:ea typeface="ＭＳ Ｐゴシック" pitchFamily="34" charset="-128"/>
              </a:rPr>
              <a:t>We have to monitor ourselves to make sure we’re not unfairly applying a stereotype in our evaluations and decisions.</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Attribution Theory</a:t>
            </a:r>
            <a:r>
              <a:rPr lang="en-US" b="0" dirty="0">
                <a:ea typeface="ＭＳ Ｐゴシック" pitchFamily="34" charset="-128"/>
              </a:rPr>
              <a:t> </a:t>
            </a:r>
            <a:r>
              <a:rPr lang="en-US" sz="2000" b="0" dirty="0">
                <a:ea typeface="ＭＳ Ｐゴシック" pitchFamily="34" charset="-128"/>
              </a:rPr>
              <a:t>(8 of 10)</a:t>
            </a:r>
            <a:endParaRPr lang="en-US" b="0" dirty="0"/>
          </a:p>
        </p:txBody>
      </p:sp>
      <p:sp>
        <p:nvSpPr>
          <p:cNvPr id="3" name="Content Placeholder 2"/>
          <p:cNvSpPr>
            <a:spLocks noGrp="1"/>
          </p:cNvSpPr>
          <p:nvPr>
            <p:ph idx="1"/>
          </p:nvPr>
        </p:nvSpPr>
        <p:spPr>
          <a:xfrm>
            <a:off x="457200" y="1600201"/>
            <a:ext cx="8229600" cy="4267200"/>
          </a:xfrm>
        </p:spPr>
        <p:txBody>
          <a:bodyPr/>
          <a:lstStyle/>
          <a:p>
            <a:r>
              <a:rPr lang="en-US" sz="2400" dirty="0">
                <a:ea typeface="ＭＳ Ｐゴシック" pitchFamily="34" charset="-128"/>
              </a:rPr>
              <a:t>Applications of Shortcuts in Organizations</a:t>
            </a:r>
          </a:p>
          <a:p>
            <a:pPr marL="740664" lvl="1" indent="-283464"/>
            <a:r>
              <a:rPr lang="en-US" sz="2400" dirty="0">
                <a:ea typeface="ＭＳ Ｐゴシック" pitchFamily="34" charset="-128"/>
              </a:rPr>
              <a:t>Employment Interview</a:t>
            </a:r>
          </a:p>
          <a:p>
            <a:pPr lvl="2"/>
            <a:r>
              <a:rPr lang="en-US" sz="2400" dirty="0">
                <a:ea typeface="ＭＳ Ｐゴシック" pitchFamily="34" charset="-128"/>
              </a:rPr>
              <a:t>Evidence indicates that interviewers make perceptual judgments that are often inaccurate.</a:t>
            </a:r>
          </a:p>
          <a:p>
            <a:pPr lvl="3"/>
            <a:r>
              <a:rPr lang="en-US" sz="2400" dirty="0">
                <a:cs typeface="Arial" panose="020B0604020202020204" pitchFamily="34" charset="0"/>
              </a:rPr>
              <a:t>Interviewers generally draw early impressions that become very quickly entrenched.</a:t>
            </a:r>
          </a:p>
          <a:p>
            <a:pPr lvl="3"/>
            <a:r>
              <a:rPr lang="en-US" sz="2400" dirty="0">
                <a:cs typeface="Arial" panose="020B0604020202020204" pitchFamily="34" charset="0"/>
              </a:rPr>
              <a:t>Studies indicate that most interviewers’ decisions change very little after the first four or five minutes of the interview.</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Attribution Theory</a:t>
            </a:r>
            <a:r>
              <a:rPr lang="en-US" b="0" dirty="0">
                <a:ea typeface="ＭＳ Ｐゴシック" pitchFamily="34" charset="-128"/>
              </a:rPr>
              <a:t> </a:t>
            </a:r>
            <a:r>
              <a:rPr lang="en-US" sz="2000" b="0" dirty="0">
                <a:ea typeface="ＭＳ Ｐゴシック" pitchFamily="34" charset="-128"/>
              </a:rPr>
              <a:t>(9 of 10)</a:t>
            </a:r>
            <a:endParaRPr lang="en-US" b="0" dirty="0"/>
          </a:p>
        </p:txBody>
      </p:sp>
      <p:sp>
        <p:nvSpPr>
          <p:cNvPr id="3" name="Content Placeholder 2"/>
          <p:cNvSpPr>
            <a:spLocks noGrp="1"/>
          </p:cNvSpPr>
          <p:nvPr>
            <p:ph idx="1"/>
          </p:nvPr>
        </p:nvSpPr>
        <p:spPr>
          <a:xfrm>
            <a:off x="457200" y="1600201"/>
            <a:ext cx="8229600" cy="3505200"/>
          </a:xfrm>
        </p:spPr>
        <p:txBody>
          <a:bodyPr/>
          <a:lstStyle/>
          <a:p>
            <a:r>
              <a:rPr lang="en-US" sz="2400" dirty="0">
                <a:ea typeface="ＭＳ Ｐゴシック" pitchFamily="34" charset="-128"/>
              </a:rPr>
              <a:t>Performance Expectations</a:t>
            </a:r>
          </a:p>
          <a:p>
            <a:pPr lvl="1"/>
            <a:r>
              <a:rPr lang="en-US" sz="2400" dirty="0">
                <a:ea typeface="ＭＳ Ｐゴシック" pitchFamily="34" charset="-128"/>
              </a:rPr>
              <a:t>Evidence demonstrates that people will attempt to validate their perceptions of reality, even when those perceptions are faulty.</a:t>
            </a:r>
          </a:p>
          <a:p>
            <a:pPr lvl="2"/>
            <a:r>
              <a:rPr lang="en-US" sz="2400" b="1" dirty="0">
                <a:ea typeface="ＭＳ Ｐゴシック" pitchFamily="34" charset="-128"/>
              </a:rPr>
              <a:t>Self-fulfilling prophecy</a:t>
            </a:r>
            <a:r>
              <a:rPr lang="en-US" sz="2400" dirty="0">
                <a:ea typeface="ＭＳ Ｐゴシック" pitchFamily="34" charset="-128"/>
              </a:rPr>
              <a:t>,</a:t>
            </a:r>
            <a:r>
              <a:rPr lang="en-US" sz="2400" b="1" dirty="0">
                <a:ea typeface="ＭＳ Ｐゴシック" pitchFamily="34" charset="-128"/>
              </a:rPr>
              <a:t> </a:t>
            </a:r>
            <a:r>
              <a:rPr lang="en-US" sz="2400" dirty="0">
                <a:ea typeface="ＭＳ Ｐゴシック" pitchFamily="34" charset="-128"/>
              </a:rPr>
              <a:t>or the </a:t>
            </a:r>
            <a:r>
              <a:rPr lang="en-US" sz="2400" b="1" dirty="0">
                <a:ea typeface="ＭＳ Ｐゴシック" pitchFamily="34" charset="-128"/>
              </a:rPr>
              <a:t>Pygmalion effect, </a:t>
            </a:r>
            <a:r>
              <a:rPr lang="en-US" sz="2400" dirty="0">
                <a:ea typeface="ＭＳ Ｐゴシック" pitchFamily="34" charset="-128"/>
              </a:rPr>
              <a:t>characterizes the fact that people’s expectations determine their behavior.</a:t>
            </a:r>
          </a:p>
          <a:p>
            <a:pPr lvl="3"/>
            <a:r>
              <a:rPr lang="en-US" sz="2400" dirty="0">
                <a:ea typeface="ＭＳ Ｐゴシック" pitchFamily="34" charset="-128"/>
                <a:cs typeface="Arial" panose="020B0604020202020204" pitchFamily="34" charset="0"/>
              </a:rPr>
              <a:t>Expectations become reality.</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Attribution Theory</a:t>
            </a:r>
            <a:r>
              <a:rPr lang="en-US" b="0" dirty="0">
                <a:ea typeface="ＭＳ Ｐゴシック" pitchFamily="34" charset="-128"/>
              </a:rPr>
              <a:t> </a:t>
            </a:r>
            <a:r>
              <a:rPr lang="en-US" sz="2000" b="0" dirty="0">
                <a:ea typeface="ＭＳ Ｐゴシック" pitchFamily="34" charset="-128"/>
              </a:rPr>
              <a:t>(10</a:t>
            </a:r>
            <a:r>
              <a:rPr lang="en-US" sz="2000" b="0" baseline="0" dirty="0">
                <a:ea typeface="ＭＳ Ｐゴシック" pitchFamily="34" charset="-128"/>
              </a:rPr>
              <a:t> of 10)</a:t>
            </a:r>
            <a:endParaRPr lang="en-US" b="0" dirty="0"/>
          </a:p>
        </p:txBody>
      </p:sp>
      <p:sp>
        <p:nvSpPr>
          <p:cNvPr id="3" name="Content Placeholder 2"/>
          <p:cNvSpPr>
            <a:spLocks noGrp="1"/>
          </p:cNvSpPr>
          <p:nvPr>
            <p:ph idx="1"/>
          </p:nvPr>
        </p:nvSpPr>
        <p:spPr>
          <a:xfrm>
            <a:off x="457200" y="1600201"/>
            <a:ext cx="8229600" cy="3048000"/>
          </a:xfrm>
        </p:spPr>
        <p:txBody>
          <a:bodyPr/>
          <a:lstStyle/>
          <a:p>
            <a:r>
              <a:rPr lang="en-US" sz="2400" dirty="0">
                <a:ea typeface="ＭＳ Ｐゴシック" pitchFamily="34" charset="-128"/>
              </a:rPr>
              <a:t>Performance Evaluation</a:t>
            </a:r>
          </a:p>
          <a:p>
            <a:pPr lvl="1"/>
            <a:r>
              <a:rPr lang="en-US" sz="2400" dirty="0">
                <a:ea typeface="ＭＳ Ｐゴシック" pitchFamily="34" charset="-128"/>
              </a:rPr>
              <a:t>An employee’s performance appraisal is very much dependent upon the perceptual process.</a:t>
            </a:r>
          </a:p>
          <a:p>
            <a:pPr lvl="2"/>
            <a:r>
              <a:rPr lang="en-US" sz="2400" dirty="0">
                <a:ea typeface="ＭＳ Ｐゴシック" pitchFamily="34" charset="-128"/>
              </a:rPr>
              <a:t>Many jobs are evaluated in subjective terms.</a:t>
            </a:r>
          </a:p>
          <a:p>
            <a:pPr lvl="2"/>
            <a:r>
              <a:rPr lang="en-US" sz="2400" dirty="0">
                <a:ea typeface="ＭＳ Ｐゴシック" pitchFamily="34" charset="-128"/>
              </a:rPr>
              <a:t>Subjective measures are problematic because of selective perception, contrast effects, halo effects, and so on.</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the Link Between Perception and Decision Making</a:t>
            </a:r>
            <a:endParaRPr lang="en-US" dirty="0"/>
          </a:p>
        </p:txBody>
      </p:sp>
      <p:sp>
        <p:nvSpPr>
          <p:cNvPr id="3" name="Content Placeholder 2"/>
          <p:cNvSpPr>
            <a:spLocks noGrp="1"/>
          </p:cNvSpPr>
          <p:nvPr>
            <p:ph idx="1"/>
          </p:nvPr>
        </p:nvSpPr>
        <p:spPr>
          <a:xfrm>
            <a:off x="457200" y="1600201"/>
            <a:ext cx="8229600" cy="3581400"/>
          </a:xfrm>
        </p:spPr>
        <p:txBody>
          <a:bodyPr/>
          <a:lstStyle/>
          <a:p>
            <a:r>
              <a:rPr lang="en-US" sz="2400" dirty="0">
                <a:ea typeface="ＭＳ Ｐゴシック" pitchFamily="34" charset="-128"/>
              </a:rPr>
              <a:t>Individuals make </a:t>
            </a:r>
            <a:r>
              <a:rPr lang="en-US" sz="2400" b="1" dirty="0">
                <a:ea typeface="ＭＳ Ｐゴシック" pitchFamily="34" charset="-128"/>
              </a:rPr>
              <a:t>decisions</a:t>
            </a:r>
            <a:r>
              <a:rPr lang="en-US" sz="2400" dirty="0">
                <a:ea typeface="ＭＳ Ｐゴシック" pitchFamily="34" charset="-128"/>
              </a:rPr>
              <a:t> – choosing from two or more alternatives.</a:t>
            </a:r>
          </a:p>
          <a:p>
            <a:r>
              <a:rPr lang="en-US" sz="2400" dirty="0">
                <a:ea typeface="ＭＳ Ｐゴシック" pitchFamily="34" charset="-128"/>
              </a:rPr>
              <a:t>Decision making occurs as a reaction to a </a:t>
            </a:r>
            <a:r>
              <a:rPr lang="en-US" sz="2400" b="1" dirty="0">
                <a:ea typeface="ＭＳ Ｐゴシック" pitchFamily="34" charset="-128"/>
              </a:rPr>
              <a:t>problem</a:t>
            </a:r>
            <a:r>
              <a:rPr lang="en-US" sz="2400" dirty="0">
                <a:ea typeface="ＭＳ Ｐゴシック" pitchFamily="34" charset="-128"/>
              </a:rPr>
              <a:t>.</a:t>
            </a:r>
          </a:p>
          <a:p>
            <a:pPr lvl="1"/>
            <a:r>
              <a:rPr lang="en-US" sz="2400" dirty="0">
                <a:ea typeface="ＭＳ Ｐゴシック" pitchFamily="34" charset="-128"/>
              </a:rPr>
              <a:t>There is a discrepancy between some current state of affairs and some desired state, requiring consideration of alternative courses of action.</a:t>
            </a:r>
          </a:p>
          <a:p>
            <a:pPr lvl="2"/>
            <a:r>
              <a:rPr lang="en-US" sz="2400" dirty="0">
                <a:ea typeface="ＭＳ Ｐゴシック" pitchFamily="34" charset="-128"/>
              </a:rPr>
              <a:t>One person’s problem is another’s satisfactory state of affairs.</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 Bounded Rationality and Intuition </a:t>
            </a:r>
            <a:r>
              <a:rPr lang="en-US" sz="2000" b="0" dirty="0"/>
              <a:t>(1 of 12)</a:t>
            </a:r>
            <a:endParaRPr lang="en-US" b="0" dirty="0"/>
          </a:p>
        </p:txBody>
      </p:sp>
      <p:sp>
        <p:nvSpPr>
          <p:cNvPr id="5" name="Content Placeholder 4"/>
          <p:cNvSpPr>
            <a:spLocks noGrp="1"/>
          </p:cNvSpPr>
          <p:nvPr>
            <p:ph idx="1"/>
          </p:nvPr>
        </p:nvSpPr>
        <p:spPr>
          <a:xfrm>
            <a:off x="457200" y="1600200"/>
            <a:ext cx="8229600" cy="3886199"/>
          </a:xfrm>
        </p:spPr>
        <p:txBody>
          <a:bodyPr/>
          <a:lstStyle/>
          <a:p>
            <a:pPr marL="0" indent="0">
              <a:buNone/>
            </a:pPr>
            <a:r>
              <a:rPr lang="en-US" sz="2400" b="1" dirty="0"/>
              <a:t>Exhibit 5-3 </a:t>
            </a:r>
            <a:r>
              <a:rPr lang="en-US" sz="2400" dirty="0"/>
              <a:t>Steps in the </a:t>
            </a:r>
            <a:r>
              <a:rPr lang="en-US" sz="2400" b="1" dirty="0"/>
              <a:t>Rational Decision-Making Model</a:t>
            </a:r>
          </a:p>
          <a:p>
            <a:pPr marL="429768" lvl="1" indent="-429768">
              <a:spcBef>
                <a:spcPts val="1500"/>
              </a:spcBef>
              <a:buClr>
                <a:schemeClr val="bg2"/>
              </a:buClr>
              <a:buFont typeface="+mj-lt"/>
              <a:buAutoNum type="arabicPeriod"/>
            </a:pPr>
            <a:r>
              <a:rPr lang="en-US" sz="2400" dirty="0"/>
              <a:t>Define the problem.</a:t>
            </a:r>
          </a:p>
          <a:p>
            <a:pPr marL="429768" lvl="1" indent="-429768">
              <a:spcBef>
                <a:spcPts val="1500"/>
              </a:spcBef>
              <a:buClr>
                <a:schemeClr val="bg2"/>
              </a:buClr>
              <a:buFont typeface="+mj-lt"/>
              <a:buAutoNum type="arabicPeriod"/>
            </a:pPr>
            <a:r>
              <a:rPr lang="en-US" sz="2400" dirty="0"/>
              <a:t>Identify the decision criteria.</a:t>
            </a:r>
          </a:p>
          <a:p>
            <a:pPr marL="429768" lvl="1" indent="-429768">
              <a:spcBef>
                <a:spcPts val="1500"/>
              </a:spcBef>
              <a:buClr>
                <a:schemeClr val="bg2"/>
              </a:buClr>
              <a:buFont typeface="+mj-lt"/>
              <a:buAutoNum type="arabicPeriod"/>
            </a:pPr>
            <a:r>
              <a:rPr lang="en-US" sz="2400" dirty="0"/>
              <a:t>Allocate weights to the criteria.</a:t>
            </a:r>
          </a:p>
          <a:p>
            <a:pPr marL="429768" lvl="1" indent="-429768">
              <a:spcBef>
                <a:spcPts val="1500"/>
              </a:spcBef>
              <a:buClr>
                <a:schemeClr val="bg2"/>
              </a:buClr>
              <a:buFont typeface="+mj-lt"/>
              <a:buAutoNum type="arabicPeriod"/>
            </a:pPr>
            <a:r>
              <a:rPr lang="en-US" sz="2400" dirty="0"/>
              <a:t>Develop the alternatives.</a:t>
            </a:r>
          </a:p>
          <a:p>
            <a:pPr marL="429768" lvl="1" indent="-429768">
              <a:spcBef>
                <a:spcPts val="1500"/>
              </a:spcBef>
              <a:buClr>
                <a:schemeClr val="bg2"/>
              </a:buClr>
              <a:buFont typeface="+mj-lt"/>
              <a:buAutoNum type="arabicPeriod"/>
            </a:pPr>
            <a:r>
              <a:rPr lang="en-US" sz="2400" dirty="0"/>
              <a:t>Evaluate the alternatives.</a:t>
            </a:r>
          </a:p>
          <a:p>
            <a:pPr marL="429768" lvl="1" indent="-429768">
              <a:spcBef>
                <a:spcPts val="1500"/>
              </a:spcBef>
              <a:buClr>
                <a:schemeClr val="bg2"/>
              </a:buClr>
              <a:buFont typeface="+mj-lt"/>
              <a:buAutoNum type="arabicPeriod"/>
            </a:pPr>
            <a:r>
              <a:rPr lang="en-US" sz="2400" dirty="0"/>
              <a:t>Select the best alternative.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 Bounded Rationality and Intuition</a:t>
            </a:r>
            <a:r>
              <a:rPr lang="en-US" sz="3400" b="0" dirty="0"/>
              <a:t> </a:t>
            </a:r>
            <a:r>
              <a:rPr lang="en-US" sz="2000" b="0" dirty="0"/>
              <a:t>(2 of 12)</a:t>
            </a:r>
            <a:endParaRPr lang="en-US" b="0" dirty="0"/>
          </a:p>
        </p:txBody>
      </p:sp>
      <p:sp>
        <p:nvSpPr>
          <p:cNvPr id="3" name="Content Placeholder 2"/>
          <p:cNvSpPr>
            <a:spLocks noGrp="1"/>
          </p:cNvSpPr>
          <p:nvPr>
            <p:ph idx="1"/>
          </p:nvPr>
        </p:nvSpPr>
        <p:spPr>
          <a:xfrm>
            <a:off x="457200" y="1600201"/>
            <a:ext cx="8229600" cy="3657600"/>
          </a:xfrm>
        </p:spPr>
        <p:txBody>
          <a:bodyPr/>
          <a:lstStyle/>
          <a:p>
            <a:r>
              <a:rPr lang="en-US" sz="2400" dirty="0">
                <a:ea typeface="ＭＳ Ｐゴシック" pitchFamily="34" charset="-128"/>
                <a:cs typeface="Arial" charset="0"/>
              </a:rPr>
              <a:t>Assumptions of the Rational Model</a:t>
            </a:r>
          </a:p>
          <a:p>
            <a:pPr lvl="1"/>
            <a:r>
              <a:rPr lang="en-US" sz="2400" dirty="0">
                <a:ea typeface="ＭＳ Ｐゴシック" pitchFamily="34" charset="-128"/>
                <a:cs typeface="Arial" charset="0"/>
              </a:rPr>
              <a:t>The decision maker…</a:t>
            </a:r>
          </a:p>
          <a:p>
            <a:pPr lvl="2"/>
            <a:r>
              <a:rPr lang="en-US" sz="2400" dirty="0">
                <a:ea typeface="ＭＳ Ｐゴシック" pitchFamily="34" charset="-128"/>
                <a:cs typeface="Arial" charset="0"/>
              </a:rPr>
              <a:t>Has complete information.</a:t>
            </a:r>
          </a:p>
          <a:p>
            <a:pPr lvl="2"/>
            <a:r>
              <a:rPr lang="en-US" sz="2400" dirty="0">
                <a:ea typeface="ＭＳ Ｐゴシック" pitchFamily="34" charset="-128"/>
                <a:cs typeface="Arial" charset="0"/>
              </a:rPr>
              <a:t>Is able to identify all the relevant options in an unbiased manner.</a:t>
            </a:r>
          </a:p>
          <a:p>
            <a:pPr lvl="2"/>
            <a:r>
              <a:rPr lang="en-US" sz="2400" dirty="0">
                <a:ea typeface="ＭＳ Ｐゴシック" pitchFamily="34" charset="-128"/>
                <a:cs typeface="Arial" charset="0"/>
              </a:rPr>
              <a:t>Chooses the option with the highest utility.</a:t>
            </a:r>
          </a:p>
          <a:p>
            <a:r>
              <a:rPr lang="en-US" sz="2400" dirty="0">
                <a:ea typeface="ＭＳ Ｐゴシック" pitchFamily="34" charset="-128"/>
                <a:cs typeface="Arial" charset="0"/>
              </a:rPr>
              <a:t>Most decisions in the real world don’t follow the rational model.</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 Bounded Rationality and Intuition </a:t>
            </a:r>
            <a:r>
              <a:rPr lang="en-US" sz="2000" b="0" dirty="0"/>
              <a:t>(3 of 12)</a:t>
            </a:r>
            <a:endParaRPr lang="en-US" b="0" dirty="0"/>
          </a:p>
        </p:txBody>
      </p:sp>
      <p:sp>
        <p:nvSpPr>
          <p:cNvPr id="3" name="Content Placeholder 2"/>
          <p:cNvSpPr>
            <a:spLocks noGrp="1"/>
          </p:cNvSpPr>
          <p:nvPr>
            <p:ph idx="1"/>
          </p:nvPr>
        </p:nvSpPr>
        <p:spPr/>
        <p:txBody>
          <a:bodyPr/>
          <a:lstStyle/>
          <a:p>
            <a:r>
              <a:rPr lang="en-US" sz="2400" dirty="0">
                <a:ea typeface="ＭＳ Ｐゴシック" pitchFamily="34" charset="-128"/>
              </a:rPr>
              <a:t>Bounded Rationality</a:t>
            </a:r>
          </a:p>
          <a:p>
            <a:pPr lvl="1"/>
            <a:r>
              <a:rPr lang="en-US" sz="2400" dirty="0">
                <a:ea typeface="ＭＳ Ｐゴシック" pitchFamily="34" charset="-128"/>
              </a:rPr>
              <a:t>Most people respond to a complex problem by reducing it to a level at which it can be readily understood.</a:t>
            </a:r>
          </a:p>
          <a:p>
            <a:pPr lvl="2"/>
            <a:r>
              <a:rPr lang="en-US" sz="2400" dirty="0"/>
              <a:t>People </a:t>
            </a:r>
            <a:r>
              <a:rPr lang="en-US" sz="2400" b="1" dirty="0"/>
              <a:t>satisfice</a:t>
            </a:r>
            <a:r>
              <a:rPr lang="en-US" sz="2400" dirty="0"/>
              <a:t> – they seek solutions that are satisfactory and sufficient.</a:t>
            </a:r>
            <a:endParaRPr lang="en-US" sz="2400" dirty="0">
              <a:ea typeface="ＭＳ Ｐゴシック" pitchFamily="34" charset="-128"/>
            </a:endParaRPr>
          </a:p>
          <a:p>
            <a:pPr lvl="1"/>
            <a:r>
              <a:rPr lang="en-US" sz="2400" dirty="0">
                <a:ea typeface="ＭＳ Ｐゴシック" pitchFamily="34" charset="-128"/>
              </a:rPr>
              <a:t>Individuals operate within the confines of </a:t>
            </a:r>
            <a:r>
              <a:rPr lang="en-US" sz="2400" b="1" dirty="0">
                <a:ea typeface="ＭＳ Ｐゴシック" pitchFamily="34" charset="-128"/>
              </a:rPr>
              <a:t>bounded rationality</a:t>
            </a:r>
            <a:r>
              <a:rPr lang="en-US" sz="2400" dirty="0">
                <a:ea typeface="ＭＳ Ｐゴシック" pitchFamily="34" charset="-128"/>
              </a:rPr>
              <a:t>.</a:t>
            </a:r>
          </a:p>
          <a:p>
            <a:pPr lvl="2"/>
            <a:r>
              <a:rPr lang="en-US" sz="2400" dirty="0">
                <a:ea typeface="ＭＳ Ｐゴシック" pitchFamily="34" charset="-128"/>
              </a:rPr>
              <a:t>They construct simplified models that extract the essential features.</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 Bounded Rationality and Intuition</a:t>
            </a:r>
            <a:r>
              <a:rPr lang="en-US" sz="3400" b="0" dirty="0"/>
              <a:t> </a:t>
            </a:r>
            <a:r>
              <a:rPr lang="en-US" sz="2000" b="0" dirty="0"/>
              <a:t>(4 of 12)</a:t>
            </a:r>
            <a:endParaRPr lang="en-US" sz="3200" b="0" dirty="0"/>
          </a:p>
        </p:txBody>
      </p:sp>
      <p:sp>
        <p:nvSpPr>
          <p:cNvPr id="3" name="Content Placeholder 2"/>
          <p:cNvSpPr>
            <a:spLocks noGrp="1"/>
          </p:cNvSpPr>
          <p:nvPr>
            <p:ph idx="1"/>
          </p:nvPr>
        </p:nvSpPr>
        <p:spPr>
          <a:xfrm>
            <a:off x="457200" y="1600201"/>
            <a:ext cx="8077200" cy="3124200"/>
          </a:xfrm>
        </p:spPr>
        <p:txBody>
          <a:bodyPr/>
          <a:lstStyle/>
          <a:p>
            <a:r>
              <a:rPr lang="en-US" sz="2400" dirty="0">
                <a:ea typeface="ＭＳ Ｐゴシック" pitchFamily="34" charset="-128"/>
              </a:rPr>
              <a:t>How does bounded rationality work?</a:t>
            </a:r>
          </a:p>
          <a:p>
            <a:pPr lvl="1"/>
            <a:r>
              <a:rPr lang="en-US" sz="2400" dirty="0">
                <a:ea typeface="ＭＳ Ｐゴシック" pitchFamily="34" charset="-128"/>
              </a:rPr>
              <a:t>Once a problem is identified, the search for criteria and options begins.</a:t>
            </a:r>
          </a:p>
          <a:p>
            <a:pPr lvl="2"/>
            <a:r>
              <a:rPr lang="en-US" sz="2400" dirty="0">
                <a:ea typeface="ＭＳ Ｐゴシック" pitchFamily="34" charset="-128"/>
              </a:rPr>
              <a:t>A limited list of the more conspicuous choices is identified.</a:t>
            </a:r>
          </a:p>
          <a:p>
            <a:pPr lvl="2"/>
            <a:r>
              <a:rPr lang="en-US" sz="2400" dirty="0">
                <a:ea typeface="ＭＳ Ｐゴシック" pitchFamily="34" charset="-128"/>
              </a:rPr>
              <a:t>The decision maker then reviews the list, looking for a solution that is “good enough.”</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a:t>
            </a:r>
            <a:endParaRPr lang="en-IN" sz="2000" b="0" dirty="0">
              <a:latin typeface="+mj-lt"/>
            </a:endParaRPr>
          </a:p>
        </p:txBody>
      </p:sp>
      <p:sp>
        <p:nvSpPr>
          <p:cNvPr id="3" name="Content Placeholder 2"/>
          <p:cNvSpPr>
            <a:spLocks noGrp="1"/>
          </p:cNvSpPr>
          <p:nvPr>
            <p:ph idx="1"/>
          </p:nvPr>
        </p:nvSpPr>
        <p:spPr>
          <a:xfrm>
            <a:off x="457200" y="1600200"/>
            <a:ext cx="8382000" cy="4724400"/>
          </a:xfrm>
        </p:spPr>
        <p:txBody>
          <a:bodyPr/>
          <a:lstStyle/>
          <a:p>
            <a:pPr marL="530352" lvl="0" indent="-530352">
              <a:spcBef>
                <a:spcPts val="1000"/>
              </a:spcBef>
              <a:spcAft>
                <a:spcPts val="600"/>
              </a:spcAft>
              <a:buClr>
                <a:schemeClr val="bg2"/>
              </a:buClr>
              <a:buSzPct val="100000"/>
              <a:buNone/>
            </a:pPr>
            <a:r>
              <a:rPr lang="en-US" sz="2400" b="1" dirty="0">
                <a:solidFill>
                  <a:schemeClr val="bg2"/>
                </a:solidFill>
              </a:rPr>
              <a:t>5.1</a:t>
            </a:r>
            <a:r>
              <a:rPr lang="en-US" sz="2400" dirty="0"/>
              <a:t> Explain the factors that influence perception.</a:t>
            </a:r>
          </a:p>
          <a:p>
            <a:pPr marL="530352" lvl="0" indent="-530352">
              <a:spcBef>
                <a:spcPts val="1000"/>
              </a:spcBef>
              <a:spcAft>
                <a:spcPts val="600"/>
              </a:spcAft>
              <a:buClr>
                <a:schemeClr val="bg2"/>
              </a:buClr>
              <a:buSzPct val="100000"/>
              <a:buNone/>
            </a:pPr>
            <a:r>
              <a:rPr lang="en-US" sz="2400" b="1" dirty="0">
                <a:solidFill>
                  <a:schemeClr val="bg2"/>
                </a:solidFill>
              </a:rPr>
              <a:t>5.2</a:t>
            </a:r>
            <a:r>
              <a:rPr lang="en-US" sz="2400" dirty="0"/>
              <a:t> Describe attribution theory.</a:t>
            </a:r>
          </a:p>
          <a:p>
            <a:pPr marL="530352" lvl="0" indent="-530352">
              <a:spcBef>
                <a:spcPts val="1000"/>
              </a:spcBef>
              <a:spcAft>
                <a:spcPts val="600"/>
              </a:spcAft>
              <a:buClr>
                <a:schemeClr val="bg2"/>
              </a:buClr>
              <a:buSzPct val="100000"/>
              <a:buNone/>
            </a:pPr>
            <a:r>
              <a:rPr lang="en-US" sz="2400" b="1" dirty="0">
                <a:solidFill>
                  <a:schemeClr val="bg2"/>
                </a:solidFill>
              </a:rPr>
              <a:t>5.3</a:t>
            </a:r>
            <a:r>
              <a:rPr lang="en-US" sz="2400" dirty="0"/>
              <a:t> Explain the link between perception and decision making.</a:t>
            </a:r>
          </a:p>
          <a:p>
            <a:pPr marL="530352" lvl="0" indent="-530352">
              <a:spcBef>
                <a:spcPts val="1000"/>
              </a:spcBef>
              <a:spcAft>
                <a:spcPts val="600"/>
              </a:spcAft>
              <a:buClr>
                <a:schemeClr val="bg2"/>
              </a:buClr>
              <a:buSzPct val="100000"/>
              <a:buNone/>
            </a:pPr>
            <a:r>
              <a:rPr lang="en-US" sz="2400" b="1" dirty="0">
                <a:solidFill>
                  <a:schemeClr val="bg2"/>
                </a:solidFill>
              </a:rPr>
              <a:t>5.4</a:t>
            </a:r>
            <a:r>
              <a:rPr lang="en-US" sz="2400" dirty="0"/>
              <a:t> Contrast the rational model of decision making with bounded rationality and intuition.</a:t>
            </a:r>
          </a:p>
          <a:p>
            <a:pPr marL="530352" lvl="0" indent="-530352">
              <a:spcBef>
                <a:spcPts val="1000"/>
              </a:spcBef>
              <a:spcAft>
                <a:spcPts val="600"/>
              </a:spcAft>
              <a:buClr>
                <a:schemeClr val="bg2"/>
              </a:buClr>
              <a:buSzPct val="100000"/>
              <a:buNone/>
            </a:pPr>
            <a:r>
              <a:rPr lang="en-US" sz="2400" b="1" dirty="0">
                <a:solidFill>
                  <a:schemeClr val="bg2"/>
                </a:solidFill>
              </a:rPr>
              <a:t>5.5</a:t>
            </a:r>
            <a:r>
              <a:rPr lang="en-US" sz="2400" dirty="0"/>
              <a:t> Explain how individual differences and organizational constraints affect decision making.</a:t>
            </a:r>
          </a:p>
          <a:p>
            <a:pPr marL="530352" lvl="0" indent="-530352">
              <a:spcBef>
                <a:spcPts val="1000"/>
              </a:spcBef>
              <a:spcAft>
                <a:spcPts val="600"/>
              </a:spcAft>
              <a:buClr>
                <a:schemeClr val="bg2"/>
              </a:buClr>
              <a:buSzPct val="100000"/>
              <a:buNone/>
            </a:pPr>
            <a:r>
              <a:rPr lang="en-US" sz="2400" b="1" dirty="0">
                <a:solidFill>
                  <a:schemeClr val="bg2"/>
                </a:solidFill>
              </a:rPr>
              <a:t>5.6</a:t>
            </a:r>
            <a:r>
              <a:rPr lang="en-US" sz="2400" dirty="0"/>
              <a:t> Contrast the three ethical decision criteria.</a:t>
            </a:r>
          </a:p>
          <a:p>
            <a:pPr marL="530352" lvl="0" indent="-530352">
              <a:spcBef>
                <a:spcPts val="1000"/>
              </a:spcBef>
              <a:spcAft>
                <a:spcPts val="600"/>
              </a:spcAft>
              <a:buClr>
                <a:schemeClr val="bg2"/>
              </a:buClr>
              <a:buSzPct val="100000"/>
              <a:buNone/>
            </a:pPr>
            <a:r>
              <a:rPr lang="en-US" sz="2400" b="1" dirty="0">
                <a:solidFill>
                  <a:schemeClr val="bg2"/>
                </a:solidFill>
              </a:rPr>
              <a:t>5.7</a:t>
            </a:r>
            <a:r>
              <a:rPr lang="en-US" sz="2400" dirty="0"/>
              <a:t> Describe the three-stage model of creativity.</a:t>
            </a:r>
            <a:endParaRPr lang="en-US" sz="2400" dirty="0">
              <a:latin typeface="+mj-lt"/>
              <a:cs typeface="Candara"/>
            </a:endParaRPr>
          </a:p>
        </p:txBody>
      </p:sp>
    </p:spTree>
    <p:extLst>
      <p:ext uri="{BB962C8B-B14F-4D97-AF65-F5344CB8AC3E}">
        <p14:creationId xmlns:p14="http://schemas.microsoft.com/office/powerpoint/2010/main" val="392597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 Bounded Rationality and Intuition</a:t>
            </a:r>
            <a:r>
              <a:rPr lang="en-US" sz="3400" b="0" dirty="0"/>
              <a:t> </a:t>
            </a:r>
            <a:r>
              <a:rPr lang="en-US" sz="2000" b="0" dirty="0"/>
              <a:t>(5 of 12)</a:t>
            </a:r>
            <a:endParaRPr lang="en-US" b="0" dirty="0"/>
          </a:p>
        </p:txBody>
      </p:sp>
      <p:sp>
        <p:nvSpPr>
          <p:cNvPr id="3" name="Content Placeholder 2"/>
          <p:cNvSpPr>
            <a:spLocks noGrp="1"/>
          </p:cNvSpPr>
          <p:nvPr>
            <p:ph idx="1"/>
          </p:nvPr>
        </p:nvSpPr>
        <p:spPr>
          <a:xfrm>
            <a:off x="457200" y="1600201"/>
            <a:ext cx="8001000" cy="3733800"/>
          </a:xfrm>
        </p:spPr>
        <p:txBody>
          <a:bodyPr/>
          <a:lstStyle/>
          <a:p>
            <a:r>
              <a:rPr lang="en-US" sz="2400" dirty="0">
                <a:ea typeface="ＭＳ Ｐゴシック" pitchFamily="34" charset="-128"/>
              </a:rPr>
              <a:t>Intuition</a:t>
            </a:r>
          </a:p>
          <a:p>
            <a:pPr lvl="1"/>
            <a:r>
              <a:rPr lang="en-US" sz="2400" b="1" dirty="0">
                <a:ea typeface="ＭＳ Ｐゴシック" pitchFamily="34" charset="-128"/>
              </a:rPr>
              <a:t>Intuitive decision making </a:t>
            </a:r>
            <a:r>
              <a:rPr lang="en-US" sz="2400" dirty="0">
                <a:ea typeface="ＭＳ Ｐゴシック" pitchFamily="34" charset="-128"/>
              </a:rPr>
              <a:t>occurs outside conscious thought; it relies on holistic associations, or links between disparate pieces of information, is fast, and is affectively charged, meaning it usually engages the emotions.</a:t>
            </a:r>
          </a:p>
          <a:p>
            <a:pPr lvl="1"/>
            <a:r>
              <a:rPr lang="en-US" sz="2400" dirty="0">
                <a:ea typeface="ＭＳ Ｐゴシック" pitchFamily="34" charset="-128"/>
              </a:rPr>
              <a:t>The key is neither to abandon nor rely solely on intuition, but to supplement it with evidence and good judgment.</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 Bounded Rationality and Intuition</a:t>
            </a:r>
            <a:r>
              <a:rPr lang="en-US" sz="3400" b="0" dirty="0"/>
              <a:t> </a:t>
            </a:r>
            <a:r>
              <a:rPr lang="en-US" sz="2000" b="0" dirty="0"/>
              <a:t>(6 of 12)</a:t>
            </a:r>
          </a:p>
        </p:txBody>
      </p:sp>
      <p:sp>
        <p:nvSpPr>
          <p:cNvPr id="3" name="Content Placeholder 2"/>
          <p:cNvSpPr>
            <a:spLocks noGrp="1"/>
          </p:cNvSpPr>
          <p:nvPr>
            <p:ph idx="1"/>
          </p:nvPr>
        </p:nvSpPr>
        <p:spPr/>
        <p:txBody>
          <a:bodyPr/>
          <a:lstStyle/>
          <a:p>
            <a:pPr marL="0" indent="0" fontAlgn="t">
              <a:spcAft>
                <a:spcPts val="1500"/>
              </a:spcAft>
              <a:buNone/>
            </a:pPr>
            <a:r>
              <a:rPr lang="en-US" sz="2000" b="1" dirty="0"/>
              <a:t>Exhibit 5-4 </a:t>
            </a:r>
            <a:r>
              <a:rPr lang="en-US" sz="2000" dirty="0"/>
              <a:t>Reducing Biases and Errors</a:t>
            </a:r>
          </a:p>
          <a:p>
            <a:pPr marL="0" indent="0">
              <a:spcBef>
                <a:spcPts val="0"/>
              </a:spcBef>
              <a:buNone/>
            </a:pPr>
            <a:r>
              <a:rPr lang="en-US" sz="2000" b="1" dirty="0"/>
              <a:t>Focus on Goals. </a:t>
            </a:r>
            <a:r>
              <a:rPr lang="en-US" sz="2000" dirty="0"/>
              <a:t>Without goals, you can’t be rational, you don’t know what information you need, you don’t know which information is relevant and which is irrelevant, you’ll find it difficult to choose between alternatives, and you’re far more likely to experience regret over the choices you make. Clear goals make decision making easier and help you eliminate options that are inconsistent with your interests.</a:t>
            </a:r>
          </a:p>
        </p:txBody>
      </p:sp>
    </p:spTree>
    <p:extLst>
      <p:ext uri="{BB962C8B-B14F-4D97-AF65-F5344CB8AC3E}">
        <p14:creationId xmlns:p14="http://schemas.microsoft.com/office/powerpoint/2010/main" val="40790644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latin typeface="+mj-lt"/>
              </a:rPr>
              <a:t>Rational Model of Decision Making vs. Bounded Rationality and Intuition </a:t>
            </a:r>
            <a:r>
              <a:rPr lang="en-US" sz="2000" b="0" dirty="0">
                <a:latin typeface="+mj-lt"/>
              </a:rPr>
              <a:t>(7 of 12)</a:t>
            </a:r>
            <a:endParaRPr lang="en-US" b="0" dirty="0">
              <a:latin typeface="+mj-lt"/>
            </a:endParaRPr>
          </a:p>
        </p:txBody>
      </p:sp>
      <p:sp>
        <p:nvSpPr>
          <p:cNvPr id="3" name="Content Placeholder 2"/>
          <p:cNvSpPr>
            <a:spLocks noGrp="1"/>
          </p:cNvSpPr>
          <p:nvPr>
            <p:ph idx="1"/>
          </p:nvPr>
        </p:nvSpPr>
        <p:spPr>
          <a:xfrm>
            <a:off x="457200" y="1600200"/>
            <a:ext cx="8229600" cy="4724400"/>
          </a:xfrm>
        </p:spPr>
        <p:txBody>
          <a:bodyPr/>
          <a:lstStyle/>
          <a:p>
            <a:pPr marL="0" indent="0">
              <a:spcAft>
                <a:spcPts val="1500"/>
              </a:spcAft>
              <a:buNone/>
            </a:pPr>
            <a:r>
              <a:rPr lang="en-US" sz="2000" dirty="0"/>
              <a:t>[</a:t>
            </a:r>
            <a:r>
              <a:rPr lang="en-US" sz="2000" b="1" dirty="0"/>
              <a:t>Exhibit 5-4 </a:t>
            </a:r>
            <a:r>
              <a:rPr lang="en-US" sz="2000" dirty="0"/>
              <a:t>Continued]</a:t>
            </a:r>
          </a:p>
          <a:p>
            <a:pPr marL="0" indent="0">
              <a:spcBef>
                <a:spcPts val="0"/>
              </a:spcBef>
              <a:buNone/>
            </a:pPr>
            <a:r>
              <a:rPr lang="en-US" sz="2000" b="1" dirty="0"/>
              <a:t>Look for Information That Disconfirms Your Beliefs. </a:t>
            </a:r>
            <a:r>
              <a:rPr lang="en-US" sz="2000" dirty="0"/>
              <a:t>One of the most effective means for counteracting overconfidence and the confirmation and hindsight biases is to actively look for information that contradicts your beliefs and assumptions. When we overtly consider various ways we could be wrong, we challenge our tendencies to think we’re smarter than we actually are.</a:t>
            </a:r>
          </a:p>
          <a:p>
            <a:pPr marL="0" indent="0">
              <a:spcBef>
                <a:spcPts val="600"/>
              </a:spcBef>
              <a:buNone/>
            </a:pPr>
            <a:r>
              <a:rPr lang="en-US" sz="2000" b="1" dirty="0"/>
              <a:t>Don’t Try to Create Meaning out of Random Events. </a:t>
            </a:r>
            <a:r>
              <a:rPr lang="en-US" sz="2000" dirty="0"/>
              <a:t>The educated mind has been trained to look for cause-and-effect relationships. When something happens, we ask why. And when we can’t find reasons, we often invent them. You have to accept that there are events in life that are outside your control. Ask yourself if patterns can be meaningfully explained or whether they are merely coincidence. Don’t attempt to create meaning out of coincidence.</a:t>
            </a:r>
            <a:endParaRPr lang="en-US" sz="20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Rational Model of Decision Making vs. Bounded Rationality and Intuition </a:t>
            </a:r>
            <a:r>
              <a:rPr lang="en-US" sz="2000" b="0" dirty="0">
                <a:latin typeface="+mj-lt"/>
              </a:rPr>
              <a:t>(8 of 12)</a:t>
            </a:r>
            <a:endParaRPr lang="en-US" b="0" dirty="0">
              <a:latin typeface="+mj-lt"/>
            </a:endParaRPr>
          </a:p>
        </p:txBody>
      </p:sp>
      <p:sp>
        <p:nvSpPr>
          <p:cNvPr id="3" name="Content Placeholder 2"/>
          <p:cNvSpPr>
            <a:spLocks noGrp="1"/>
          </p:cNvSpPr>
          <p:nvPr>
            <p:ph idx="1"/>
          </p:nvPr>
        </p:nvSpPr>
        <p:spPr>
          <a:xfrm>
            <a:off x="457200" y="1619250"/>
            <a:ext cx="8229600" cy="3657600"/>
          </a:xfrm>
        </p:spPr>
        <p:txBody>
          <a:bodyPr/>
          <a:lstStyle/>
          <a:p>
            <a:pPr marL="0" indent="0" fontAlgn="t">
              <a:spcAft>
                <a:spcPts val="1500"/>
              </a:spcAft>
              <a:buNone/>
            </a:pPr>
            <a:r>
              <a:rPr lang="en-US" sz="2000" dirty="0"/>
              <a:t>[</a:t>
            </a:r>
            <a:r>
              <a:rPr lang="en-US" sz="2000" b="1" dirty="0"/>
              <a:t>Exhibit 5-4 </a:t>
            </a:r>
            <a:r>
              <a:rPr lang="en-US" sz="2000" dirty="0"/>
              <a:t>Continued]</a:t>
            </a:r>
          </a:p>
          <a:p>
            <a:pPr marL="0" indent="0" fontAlgn="t">
              <a:spcBef>
                <a:spcPts val="0"/>
              </a:spcBef>
              <a:buNone/>
            </a:pPr>
            <a:r>
              <a:rPr lang="en-US" sz="2000" b="1" dirty="0"/>
              <a:t>Increase Your Options. </a:t>
            </a:r>
            <a:r>
              <a:rPr lang="en-US" sz="2000" dirty="0"/>
              <a:t>No matter how many options you’ve identified, your final choice can be no better than the best of the option set you’ve selected. This argues for increasing your decision alternatives and for using creativity in developing a wide range of diverse choices. The more alternatives you can generate, and the more diverse those alternatives, the greater your chance of finding an outstanding one.</a:t>
            </a:r>
            <a:endParaRPr lang="en-US" sz="2000" b="1" dirty="0"/>
          </a:p>
        </p:txBody>
      </p:sp>
      <p:sp>
        <p:nvSpPr>
          <p:cNvPr id="4" name="Content Placeholder 3"/>
          <p:cNvSpPr>
            <a:spLocks noGrp="1"/>
          </p:cNvSpPr>
          <p:nvPr>
            <p:ph idx="13"/>
          </p:nvPr>
        </p:nvSpPr>
        <p:spPr>
          <a:xfrm>
            <a:off x="457200" y="5562600"/>
            <a:ext cx="8229600" cy="563563"/>
          </a:xfrm>
        </p:spPr>
        <p:txBody>
          <a:bodyPr/>
          <a:lstStyle/>
          <a:p>
            <a:pPr marL="0" indent="0">
              <a:buNone/>
            </a:pPr>
            <a:r>
              <a:rPr lang="en-US" sz="1200" i="1" dirty="0"/>
              <a:t>Source: </a:t>
            </a:r>
            <a:r>
              <a:rPr lang="en-US" sz="1200" dirty="0"/>
              <a:t>Based on S. P. Robbins, </a:t>
            </a:r>
            <a:r>
              <a:rPr lang="en-US" sz="1200" i="1" dirty="0"/>
              <a:t>Decide &amp; Conquer: Making Winning Decisions and Taking Control of Your Life </a:t>
            </a:r>
            <a:r>
              <a:rPr lang="en-US" sz="1200" dirty="0"/>
              <a:t>(Upper Saddle River, NJ: Financial Times/Prentice Hall, 2004), 164–68.</a:t>
            </a:r>
          </a:p>
        </p:txBody>
      </p:sp>
    </p:spTree>
    <p:extLst>
      <p:ext uri="{BB962C8B-B14F-4D97-AF65-F5344CB8AC3E}">
        <p14:creationId xmlns:p14="http://schemas.microsoft.com/office/powerpoint/2010/main" val="31186353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 Bounded Rationality and Intuition</a:t>
            </a:r>
            <a:r>
              <a:rPr lang="en-US" sz="3400" b="0" dirty="0"/>
              <a:t> </a:t>
            </a:r>
            <a:r>
              <a:rPr lang="en-US" sz="2000" b="0" dirty="0"/>
              <a:t>(9 of 12)</a:t>
            </a:r>
            <a:endParaRPr lang="en-US" b="0" dirty="0"/>
          </a:p>
        </p:txBody>
      </p:sp>
      <p:sp>
        <p:nvSpPr>
          <p:cNvPr id="3" name="Content Placeholder 2"/>
          <p:cNvSpPr>
            <a:spLocks noGrp="1"/>
          </p:cNvSpPr>
          <p:nvPr>
            <p:ph idx="1"/>
          </p:nvPr>
        </p:nvSpPr>
        <p:spPr>
          <a:xfrm>
            <a:off x="457200" y="1600201"/>
            <a:ext cx="8229600" cy="3352800"/>
          </a:xfrm>
        </p:spPr>
        <p:txBody>
          <a:bodyPr/>
          <a:lstStyle/>
          <a:p>
            <a:r>
              <a:rPr lang="en-US" sz="2400" dirty="0">
                <a:ea typeface="ＭＳ Ｐゴシック" pitchFamily="34" charset="-128"/>
              </a:rPr>
              <a:t>Common Biases and Errors in Decision Making</a:t>
            </a:r>
          </a:p>
          <a:p>
            <a:pPr lvl="1"/>
            <a:r>
              <a:rPr lang="en-US" sz="2400" b="1" dirty="0">
                <a:ea typeface="ＭＳ Ｐゴシック" pitchFamily="34" charset="-128"/>
              </a:rPr>
              <a:t>Overconfidence Bias: </a:t>
            </a:r>
            <a:r>
              <a:rPr lang="en-US" sz="2400" dirty="0">
                <a:ea typeface="ＭＳ Ｐゴシック" pitchFamily="34" charset="-128"/>
              </a:rPr>
              <a:t>individuals whose intellectual and interpersonal abilities are weakest are most likely to overestimate their performance and ability.</a:t>
            </a:r>
          </a:p>
          <a:p>
            <a:pPr lvl="1"/>
            <a:r>
              <a:rPr lang="en-US" sz="2400" b="1" dirty="0">
                <a:ea typeface="ＭＳ Ｐゴシック" pitchFamily="34" charset="-128"/>
              </a:rPr>
              <a:t>Anchoring Bias: </a:t>
            </a:r>
            <a:r>
              <a:rPr lang="en-US" sz="2400" dirty="0">
                <a:ea typeface="ＭＳ Ｐゴシック" pitchFamily="34" charset="-128"/>
              </a:rPr>
              <a:t>fixating on initial information as a starting point and failing to adequately adjust for subsequent information.</a:t>
            </a: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 Bounded Rationality and Intuition </a:t>
            </a:r>
            <a:r>
              <a:rPr lang="en-US" sz="2000" b="0" dirty="0"/>
              <a:t>(10 of 12)</a:t>
            </a:r>
            <a:endParaRPr lang="en-US" b="0" dirty="0"/>
          </a:p>
        </p:txBody>
      </p:sp>
      <p:sp>
        <p:nvSpPr>
          <p:cNvPr id="3" name="Content Placeholder 2"/>
          <p:cNvSpPr>
            <a:spLocks noGrp="1"/>
          </p:cNvSpPr>
          <p:nvPr>
            <p:ph idx="1"/>
          </p:nvPr>
        </p:nvSpPr>
        <p:spPr>
          <a:xfrm>
            <a:off x="457200" y="1600201"/>
            <a:ext cx="8229600" cy="2743200"/>
          </a:xfrm>
        </p:spPr>
        <p:txBody>
          <a:bodyPr/>
          <a:lstStyle/>
          <a:p>
            <a:r>
              <a:rPr lang="en-US" sz="2400" b="1" dirty="0">
                <a:ea typeface="ＭＳ Ｐゴシック" pitchFamily="34" charset="-128"/>
              </a:rPr>
              <a:t>Confirmation Bias: </a:t>
            </a:r>
            <a:r>
              <a:rPr lang="en-US" sz="2400" dirty="0">
                <a:ea typeface="ＭＳ Ｐゴシック" pitchFamily="34" charset="-128"/>
              </a:rPr>
              <a:t>type of selective perception.</a:t>
            </a:r>
          </a:p>
          <a:p>
            <a:pPr lvl="1"/>
            <a:r>
              <a:rPr lang="en-US" sz="2400" dirty="0">
                <a:ea typeface="ＭＳ Ｐゴシック" pitchFamily="34" charset="-128"/>
              </a:rPr>
              <a:t>Seek out information that reaffirms past choices, and discount information that contradicts past judgments.</a:t>
            </a:r>
          </a:p>
          <a:p>
            <a:r>
              <a:rPr lang="en-US" sz="2400" b="1" dirty="0">
                <a:ea typeface="ＭＳ Ｐゴシック" pitchFamily="34" charset="-128"/>
              </a:rPr>
              <a:t>Availability Bias: </a:t>
            </a:r>
            <a:r>
              <a:rPr lang="en-US" sz="2400" dirty="0">
                <a:ea typeface="ＭＳ Ｐゴシック" pitchFamily="34" charset="-128"/>
              </a:rPr>
              <a:t>tendency for people to base judgments on information that is readily available.</a:t>
            </a:r>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 Bounded Rationality and Intuition </a:t>
            </a:r>
            <a:r>
              <a:rPr lang="en-US" sz="2000" b="0" dirty="0"/>
              <a:t>(11 of 12)</a:t>
            </a:r>
            <a:endParaRPr lang="en-US" b="0" dirty="0"/>
          </a:p>
        </p:txBody>
      </p:sp>
      <p:sp>
        <p:nvSpPr>
          <p:cNvPr id="3" name="Content Placeholder 2"/>
          <p:cNvSpPr>
            <a:spLocks noGrp="1"/>
          </p:cNvSpPr>
          <p:nvPr>
            <p:ph idx="1"/>
          </p:nvPr>
        </p:nvSpPr>
        <p:spPr>
          <a:xfrm>
            <a:off x="457200" y="1600201"/>
            <a:ext cx="8001000" cy="3581400"/>
          </a:xfrm>
        </p:spPr>
        <p:txBody>
          <a:bodyPr/>
          <a:lstStyle/>
          <a:p>
            <a:r>
              <a:rPr lang="en-US" sz="2400" b="1" dirty="0">
                <a:ea typeface="ＭＳ Ｐゴシック" pitchFamily="34" charset="-128"/>
              </a:rPr>
              <a:t>Escalation of Commitment: </a:t>
            </a:r>
            <a:r>
              <a:rPr lang="en-US" sz="2400" dirty="0">
                <a:ea typeface="ＭＳ Ｐゴシック" pitchFamily="34" charset="-128"/>
              </a:rPr>
              <a:t>staying with a decision even when there is clear evidence that it’s wrong.</a:t>
            </a:r>
          </a:p>
          <a:p>
            <a:pPr marL="740664" lvl="2" indent="-283464">
              <a:buFont typeface="Arial" pitchFamily="34" charset="0"/>
              <a:buChar char="–"/>
            </a:pPr>
            <a:r>
              <a:rPr lang="en-US" sz="2400" dirty="0"/>
              <a:t>Likely to occur when individuals view themselves as responsible for the outcome.</a:t>
            </a:r>
          </a:p>
          <a:p>
            <a:r>
              <a:rPr lang="en-US" sz="2400" b="1" dirty="0"/>
              <a:t>Randomness Error: </a:t>
            </a:r>
            <a:r>
              <a:rPr lang="en-US" sz="2400" dirty="0"/>
              <a:t>our tendency to believe we can predict the outcome of random events.</a:t>
            </a:r>
          </a:p>
          <a:p>
            <a:pPr lvl="1"/>
            <a:r>
              <a:rPr lang="en-US" sz="2400" dirty="0"/>
              <a:t>Decision making becomes impaired when we try to create meaning out of random events.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Rational Model of Decision Making vs.</a:t>
            </a:r>
            <a:r>
              <a:rPr lang="en-US" sz="3400" baseline="0" dirty="0"/>
              <a:t> </a:t>
            </a:r>
            <a:r>
              <a:rPr lang="en-US" sz="3400" dirty="0"/>
              <a:t>Bounded Rationality and Intuition</a:t>
            </a:r>
            <a:r>
              <a:rPr lang="en-US" sz="3400" b="0" dirty="0"/>
              <a:t> </a:t>
            </a:r>
            <a:r>
              <a:rPr lang="en-US" sz="2000" b="0" dirty="0"/>
              <a:t>(12 of 12)</a:t>
            </a:r>
            <a:endParaRPr lang="en-US" b="0" dirty="0"/>
          </a:p>
        </p:txBody>
      </p:sp>
      <p:sp>
        <p:nvSpPr>
          <p:cNvPr id="3" name="Content Placeholder 2"/>
          <p:cNvSpPr>
            <a:spLocks noGrp="1"/>
          </p:cNvSpPr>
          <p:nvPr>
            <p:ph idx="1"/>
          </p:nvPr>
        </p:nvSpPr>
        <p:spPr>
          <a:xfrm>
            <a:off x="457200" y="1600200"/>
            <a:ext cx="8229600" cy="4419600"/>
          </a:xfrm>
        </p:spPr>
        <p:txBody>
          <a:bodyPr/>
          <a:lstStyle/>
          <a:p>
            <a:r>
              <a:rPr lang="en-US" sz="2400" b="1" dirty="0">
                <a:ea typeface="ＭＳ Ｐゴシック" pitchFamily="34" charset="-128"/>
              </a:rPr>
              <a:t>Risk Aversion: </a:t>
            </a:r>
            <a:r>
              <a:rPr lang="en-US" sz="2400" dirty="0"/>
              <a:t>the tendency to prefer a sure thing instead of a risky outcome.</a:t>
            </a:r>
          </a:p>
          <a:p>
            <a:pPr marL="740664" lvl="2" indent="-283464">
              <a:buFont typeface="Arial" pitchFamily="34" charset="0"/>
              <a:buChar char="–"/>
            </a:pPr>
            <a:r>
              <a:rPr lang="en-US" sz="2400" dirty="0"/>
              <a:t>Ambitious people with power that can be taken away appear to be especially risk averse.</a:t>
            </a:r>
          </a:p>
          <a:p>
            <a:pPr marL="740664" lvl="2" indent="-283464">
              <a:buFont typeface="Arial" pitchFamily="34" charset="0"/>
              <a:buChar char="–"/>
            </a:pPr>
            <a:r>
              <a:rPr lang="en-US" sz="2400" dirty="0"/>
              <a:t>People will more likely engage in risk-seeking behavior for negative outcomes, and risk-averse behavior for positive outcomes, when under stress.</a:t>
            </a:r>
          </a:p>
          <a:p>
            <a:r>
              <a:rPr lang="en-US" sz="2400" b="1" dirty="0">
                <a:ea typeface="ＭＳ Ｐゴシック" pitchFamily="34" charset="-128"/>
              </a:rPr>
              <a:t>Hindsight Bias: </a:t>
            </a:r>
            <a:r>
              <a:rPr lang="en-US" sz="2400" dirty="0">
                <a:ea typeface="ＭＳ Ｐゴシック" pitchFamily="34" charset="-128"/>
              </a:rPr>
              <a:t>the tendency to believe falsely that one has accurately predicted the outcome of an event, after that outcome is actually known.</a:t>
            </a: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382000" cy="1097280"/>
          </a:xfrm>
        </p:spPr>
        <p:txBody>
          <a:bodyPr/>
          <a:lstStyle/>
          <a:p>
            <a:r>
              <a:rPr lang="en-US" dirty="0">
                <a:ea typeface="ＭＳ Ｐゴシック" pitchFamily="34" charset="-128"/>
              </a:rPr>
              <a:t>Individual Differences, Organizational Constraints, and Decision Making </a:t>
            </a:r>
            <a:r>
              <a:rPr lang="en-US" sz="2000" b="0" dirty="0">
                <a:ea typeface="ＭＳ Ｐゴシック" pitchFamily="34" charset="-128"/>
              </a:rPr>
              <a:t>(1 of 2)</a:t>
            </a:r>
            <a:endParaRPr lang="en-US" b="0" dirty="0"/>
          </a:p>
        </p:txBody>
      </p:sp>
      <p:sp>
        <p:nvSpPr>
          <p:cNvPr id="3" name="Content Placeholder 2"/>
          <p:cNvSpPr>
            <a:spLocks noGrp="1"/>
          </p:cNvSpPr>
          <p:nvPr>
            <p:ph idx="1"/>
          </p:nvPr>
        </p:nvSpPr>
        <p:spPr/>
        <p:txBody>
          <a:bodyPr/>
          <a:lstStyle/>
          <a:p>
            <a:r>
              <a:rPr lang="en-US" sz="2400" dirty="0">
                <a:ea typeface="ＭＳ Ｐゴシック" pitchFamily="34" charset="-128"/>
              </a:rPr>
              <a:t>Individual Differences</a:t>
            </a:r>
          </a:p>
          <a:p>
            <a:pPr lvl="1"/>
            <a:r>
              <a:rPr lang="en-US" sz="2400" dirty="0">
                <a:ea typeface="ＭＳ Ｐゴシック" pitchFamily="34" charset="-128"/>
              </a:rPr>
              <a:t>Personality</a:t>
            </a:r>
          </a:p>
          <a:p>
            <a:pPr lvl="2"/>
            <a:r>
              <a:rPr lang="en-US" sz="2400" dirty="0">
                <a:ea typeface="ＭＳ Ｐゴシック" pitchFamily="34" charset="-128"/>
              </a:rPr>
              <a:t>Conscientiousness</a:t>
            </a:r>
          </a:p>
          <a:p>
            <a:pPr lvl="2"/>
            <a:r>
              <a:rPr lang="en-US" sz="2400" dirty="0">
                <a:ea typeface="ＭＳ Ｐゴシック" pitchFamily="34" charset="-128"/>
              </a:rPr>
              <a:t>High self-esteem</a:t>
            </a:r>
          </a:p>
          <a:p>
            <a:pPr lvl="1"/>
            <a:r>
              <a:rPr lang="en-US" sz="2400" dirty="0">
                <a:ea typeface="ＭＳ Ｐゴシック" pitchFamily="34" charset="-128"/>
              </a:rPr>
              <a:t>Gender</a:t>
            </a:r>
          </a:p>
          <a:p>
            <a:pPr lvl="2"/>
            <a:r>
              <a:rPr lang="en-US" sz="2400" dirty="0">
                <a:ea typeface="ＭＳ Ｐゴシック" pitchFamily="34" charset="-128"/>
              </a:rPr>
              <a:t>Rumination</a:t>
            </a:r>
          </a:p>
          <a:p>
            <a:pPr lvl="1"/>
            <a:r>
              <a:rPr lang="en-US" sz="2400" dirty="0">
                <a:ea typeface="ＭＳ Ｐゴシック" pitchFamily="34" charset="-128"/>
              </a:rPr>
              <a:t>Mental Ability</a:t>
            </a:r>
          </a:p>
          <a:p>
            <a:pPr lvl="1"/>
            <a:r>
              <a:rPr lang="en-US" sz="2400" dirty="0">
                <a:ea typeface="ＭＳ Ｐゴシック" pitchFamily="34" charset="-128"/>
              </a:rPr>
              <a:t>Cultural Differences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382000" cy="1097280"/>
          </a:xfrm>
        </p:spPr>
        <p:txBody>
          <a:bodyPr/>
          <a:lstStyle/>
          <a:p>
            <a:r>
              <a:rPr lang="en-US" dirty="0">
                <a:ea typeface="ＭＳ Ｐゴシック" pitchFamily="34" charset="-128"/>
              </a:rPr>
              <a:t>Individual Differences, Organizational Constraints, and Decision Making</a:t>
            </a:r>
            <a:r>
              <a:rPr lang="en-US" b="0" dirty="0">
                <a:ea typeface="ＭＳ Ｐゴシック" pitchFamily="34" charset="-128"/>
              </a:rPr>
              <a:t> </a:t>
            </a:r>
            <a:r>
              <a:rPr lang="en-US" sz="2000" b="0" dirty="0">
                <a:ea typeface="ＭＳ Ｐゴシック" pitchFamily="34" charset="-128"/>
              </a:rPr>
              <a:t>(2 of 2)</a:t>
            </a:r>
            <a:endParaRPr lang="en-US" b="0" dirty="0"/>
          </a:p>
        </p:txBody>
      </p:sp>
      <p:sp>
        <p:nvSpPr>
          <p:cNvPr id="3" name="Content Placeholder 2"/>
          <p:cNvSpPr>
            <a:spLocks noGrp="1"/>
          </p:cNvSpPr>
          <p:nvPr>
            <p:ph idx="1"/>
          </p:nvPr>
        </p:nvSpPr>
        <p:spPr>
          <a:xfrm>
            <a:off x="457200" y="1600201"/>
            <a:ext cx="8229600" cy="2819400"/>
          </a:xfrm>
        </p:spPr>
        <p:txBody>
          <a:bodyPr/>
          <a:lstStyle/>
          <a:p>
            <a:r>
              <a:rPr lang="en-US" sz="2400" dirty="0">
                <a:ea typeface="ＭＳ Ｐゴシック" pitchFamily="34" charset="-128"/>
              </a:rPr>
              <a:t>Organizational Constraints</a:t>
            </a:r>
          </a:p>
          <a:p>
            <a:pPr lvl="1"/>
            <a:r>
              <a:rPr lang="en-US" sz="2400" dirty="0">
                <a:ea typeface="ＭＳ Ｐゴシック" pitchFamily="34" charset="-128"/>
              </a:rPr>
              <a:t>Performance Evaluation Systems</a:t>
            </a:r>
          </a:p>
          <a:p>
            <a:pPr lvl="1"/>
            <a:r>
              <a:rPr lang="en-US" sz="2400" dirty="0">
                <a:ea typeface="ＭＳ Ｐゴシック" pitchFamily="34" charset="-128"/>
              </a:rPr>
              <a:t>Reward Systems</a:t>
            </a:r>
          </a:p>
          <a:p>
            <a:pPr lvl="1"/>
            <a:r>
              <a:rPr lang="en-US" sz="2400" dirty="0">
                <a:ea typeface="ＭＳ Ｐゴシック" pitchFamily="34" charset="-128"/>
              </a:rPr>
              <a:t>Formal Regulations</a:t>
            </a:r>
          </a:p>
          <a:p>
            <a:pPr lvl="1"/>
            <a:r>
              <a:rPr lang="en-US" sz="2400" dirty="0">
                <a:ea typeface="ＭＳ Ｐゴシック" pitchFamily="34" charset="-128"/>
              </a:rPr>
              <a:t>System-Imposed Time Constraints</a:t>
            </a:r>
          </a:p>
          <a:p>
            <a:pPr lvl="1"/>
            <a:r>
              <a:rPr lang="en-US" sz="2400" dirty="0">
                <a:ea typeface="ＭＳ Ｐゴシック" pitchFamily="34" charset="-128"/>
              </a:rPr>
              <a:t>Historical Precedents</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ea typeface="ＭＳ Ｐゴシック" pitchFamily="34" charset="-128"/>
              </a:rPr>
              <a:t>Explain the Factors That Influence Perception </a:t>
            </a:r>
            <a:r>
              <a:rPr lang="en-US" sz="2000" b="0" dirty="0">
                <a:ea typeface="ＭＳ Ｐゴシック" pitchFamily="34" charset="-128"/>
              </a:rPr>
              <a:t>(1 of</a:t>
            </a:r>
            <a:r>
              <a:rPr lang="en-US" sz="2000" b="0" baseline="0" dirty="0">
                <a:ea typeface="ＭＳ Ｐゴシック" pitchFamily="34" charset="-128"/>
              </a:rPr>
              <a:t> 2)</a:t>
            </a:r>
            <a:endParaRPr lang="en-US" b="0" dirty="0"/>
          </a:p>
        </p:txBody>
      </p:sp>
      <p:sp>
        <p:nvSpPr>
          <p:cNvPr id="5" name="Content Placeholder 4"/>
          <p:cNvSpPr>
            <a:spLocks noGrp="1"/>
          </p:cNvSpPr>
          <p:nvPr>
            <p:ph idx="1"/>
          </p:nvPr>
        </p:nvSpPr>
        <p:spPr>
          <a:xfrm>
            <a:off x="457200" y="1600201"/>
            <a:ext cx="7848600" cy="2667000"/>
          </a:xfrm>
        </p:spPr>
        <p:txBody>
          <a:bodyPr/>
          <a:lstStyle/>
          <a:p>
            <a:r>
              <a:rPr lang="en-US" sz="2400" b="1" dirty="0">
                <a:ea typeface="ＭＳ Ｐゴシック" pitchFamily="34" charset="-128"/>
              </a:rPr>
              <a:t>Perception</a:t>
            </a:r>
            <a:r>
              <a:rPr lang="en-US" sz="2400" dirty="0">
                <a:ea typeface="ＭＳ Ｐゴシック" pitchFamily="34" charset="-128"/>
              </a:rPr>
              <a:t> is a process by which individuals organize and interpret their sensory impressions to give meaning to their environment.</a:t>
            </a:r>
          </a:p>
          <a:p>
            <a:r>
              <a:rPr lang="en-US" sz="2400" dirty="0">
                <a:ea typeface="ＭＳ Ｐゴシック" pitchFamily="34" charset="-128"/>
              </a:rPr>
              <a:t>It is important to the study of OB because people’s behaviors are based on their perception of what reality is, not on reality itself.</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Contrast the Three Ethical Decision Criteria</a:t>
            </a:r>
            <a:r>
              <a:rPr lang="en-US" b="0" dirty="0">
                <a:ea typeface="ＭＳ Ｐゴシック" pitchFamily="34" charset="-128"/>
              </a:rPr>
              <a:t> </a:t>
            </a:r>
            <a:r>
              <a:rPr lang="en-US" sz="2000" b="0" dirty="0">
                <a:ea typeface="ＭＳ Ｐゴシック" pitchFamily="34" charset="-128"/>
              </a:rPr>
              <a:t>(1 of 3)</a:t>
            </a:r>
            <a:endParaRPr lang="en-US" b="0" dirty="0"/>
          </a:p>
        </p:txBody>
      </p:sp>
      <p:sp>
        <p:nvSpPr>
          <p:cNvPr id="3" name="Content Placeholder 2"/>
          <p:cNvSpPr>
            <a:spLocks noGrp="1"/>
          </p:cNvSpPr>
          <p:nvPr>
            <p:ph idx="1"/>
          </p:nvPr>
        </p:nvSpPr>
        <p:spPr>
          <a:xfrm>
            <a:off x="457200" y="1600200"/>
            <a:ext cx="7924800" cy="4525963"/>
          </a:xfrm>
        </p:spPr>
        <p:txBody>
          <a:bodyPr/>
          <a:lstStyle/>
          <a:p>
            <a:r>
              <a:rPr lang="en-US" sz="2400" b="1" dirty="0">
                <a:ea typeface="ＭＳ Ｐゴシック" pitchFamily="34" charset="-128"/>
              </a:rPr>
              <a:t>Utilitarianism:</a:t>
            </a:r>
            <a:r>
              <a:rPr lang="en-US" sz="2400" dirty="0">
                <a:ea typeface="ＭＳ Ｐゴシック" pitchFamily="34" charset="-128"/>
              </a:rPr>
              <a:t> decisions are made solely on the basis of their outcomes or consequences.</a:t>
            </a:r>
          </a:p>
          <a:p>
            <a:r>
              <a:rPr lang="en-US" sz="2400" dirty="0">
                <a:ea typeface="ＭＳ Ｐゴシック" pitchFamily="34" charset="-128"/>
              </a:rPr>
              <a:t>Focus on </a:t>
            </a:r>
            <a:r>
              <a:rPr lang="en-US" sz="2400" b="1" dirty="0">
                <a:ea typeface="ＭＳ Ｐゴシック" pitchFamily="34" charset="-128"/>
              </a:rPr>
              <a:t>rights</a:t>
            </a:r>
            <a:r>
              <a:rPr lang="en-US" sz="2400" dirty="0">
                <a:ea typeface="ＭＳ Ｐゴシック" pitchFamily="34" charset="-128"/>
              </a:rPr>
              <a:t>: calls on individuals to make decisions consistent with fundamental liberties and privileges as set forth in documents such as the Bill of Rights.</a:t>
            </a:r>
          </a:p>
          <a:p>
            <a:pPr lvl="1"/>
            <a:r>
              <a:rPr lang="en-US" sz="2400" dirty="0">
                <a:ea typeface="ＭＳ Ｐゴシック" pitchFamily="34" charset="-128"/>
              </a:rPr>
              <a:t>Protects </a:t>
            </a:r>
            <a:r>
              <a:rPr lang="en-US" sz="2400" b="1" dirty="0">
                <a:ea typeface="ＭＳ Ｐゴシック" pitchFamily="34" charset="-128"/>
              </a:rPr>
              <a:t>whistle-blowers</a:t>
            </a:r>
            <a:r>
              <a:rPr lang="en-US" sz="2400" dirty="0">
                <a:ea typeface="ＭＳ Ｐゴシック" pitchFamily="34" charset="-128"/>
              </a:rPr>
              <a:t>.</a:t>
            </a:r>
          </a:p>
          <a:p>
            <a:r>
              <a:rPr lang="en-US" sz="2400" dirty="0">
                <a:ea typeface="ＭＳ Ｐゴシック" pitchFamily="34" charset="-128"/>
              </a:rPr>
              <a:t>Impose and enforce rules fairly and impartially to ensure </a:t>
            </a:r>
            <a:r>
              <a:rPr lang="en-US" sz="2400" b="1" dirty="0">
                <a:ea typeface="ＭＳ Ｐゴシック" pitchFamily="34" charset="-128"/>
              </a:rPr>
              <a:t>justice </a:t>
            </a:r>
            <a:r>
              <a:rPr lang="en-US" sz="2400" dirty="0">
                <a:ea typeface="ＭＳ Ｐゴシック" pitchFamily="34" charset="-128"/>
              </a:rPr>
              <a:t>or an equitable distribution of benefits and costs.</a:t>
            </a:r>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Contrast the Three Ethical Decision Criteria</a:t>
            </a:r>
            <a:r>
              <a:rPr lang="en-US" b="0" dirty="0">
                <a:ea typeface="ＭＳ Ｐゴシック" pitchFamily="34" charset="-128"/>
              </a:rPr>
              <a:t> </a:t>
            </a:r>
            <a:r>
              <a:rPr lang="en-US" sz="2000" b="0" dirty="0">
                <a:ea typeface="ＭＳ Ｐゴシック" pitchFamily="34" charset="-128"/>
              </a:rPr>
              <a:t>(2 of 3)</a:t>
            </a:r>
            <a:endParaRPr lang="en-US" b="0" dirty="0"/>
          </a:p>
        </p:txBody>
      </p:sp>
      <p:sp>
        <p:nvSpPr>
          <p:cNvPr id="3" name="Content Placeholder 2"/>
          <p:cNvSpPr>
            <a:spLocks noGrp="1"/>
          </p:cNvSpPr>
          <p:nvPr>
            <p:ph idx="1"/>
          </p:nvPr>
        </p:nvSpPr>
        <p:spPr>
          <a:xfrm>
            <a:off x="457200" y="1600201"/>
            <a:ext cx="8229600" cy="3810000"/>
          </a:xfrm>
        </p:spPr>
        <p:txBody>
          <a:bodyPr/>
          <a:lstStyle/>
          <a:p>
            <a:pPr>
              <a:spcBef>
                <a:spcPct val="0"/>
              </a:spcBef>
            </a:pPr>
            <a:r>
              <a:rPr lang="en-US" sz="2400" b="1" dirty="0">
                <a:ea typeface="ＭＳ Ｐゴシック" pitchFamily="34" charset="-128"/>
              </a:rPr>
              <a:t>Behavioral ethics: </a:t>
            </a:r>
            <a:r>
              <a:rPr lang="en-US" sz="2400" dirty="0">
                <a:ea typeface="ＭＳ Ｐゴシック" pitchFamily="34" charset="-128"/>
              </a:rPr>
              <a:t>an area of study that analyzes how people behave when confronted with ethical dilemmas.</a:t>
            </a:r>
          </a:p>
          <a:p>
            <a:pPr lvl="1"/>
            <a:r>
              <a:rPr lang="en-US" sz="2400" dirty="0">
                <a:ea typeface="ＭＳ Ｐゴシック" pitchFamily="34" charset="-128"/>
              </a:rPr>
              <a:t>Individuals do not always follow ethical standards promulgated by their organizations, and we sometimes violate our own standards.</a:t>
            </a:r>
          </a:p>
          <a:p>
            <a:pPr lvl="1"/>
            <a:r>
              <a:rPr lang="en-US" sz="2400" dirty="0">
                <a:ea typeface="ＭＳ Ｐゴシック" pitchFamily="34" charset="-128"/>
              </a:rPr>
              <a:t>There are ways to increase ethical decision making in organizations.</a:t>
            </a:r>
          </a:p>
          <a:p>
            <a:pPr lvl="1"/>
            <a:r>
              <a:rPr lang="en-US" sz="2400" dirty="0">
                <a:ea typeface="ＭＳ Ｐゴシック" pitchFamily="34" charset="-128"/>
              </a:rPr>
              <a:t>Consider cultural differences.</a:t>
            </a:r>
            <a:endParaRPr 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Contrast the Three Ethical Decision Criteria </a:t>
            </a:r>
            <a:r>
              <a:rPr lang="en-US" sz="2000" b="0" dirty="0">
                <a:ea typeface="ＭＳ Ｐゴシック" pitchFamily="34" charset="-128"/>
              </a:rPr>
              <a:t>(3 of 3)</a:t>
            </a:r>
            <a:endParaRPr lang="en-US" b="0" dirty="0"/>
          </a:p>
        </p:txBody>
      </p:sp>
      <p:sp>
        <p:nvSpPr>
          <p:cNvPr id="3" name="Content Placeholder 2"/>
          <p:cNvSpPr>
            <a:spLocks noGrp="1"/>
          </p:cNvSpPr>
          <p:nvPr>
            <p:ph idx="1"/>
          </p:nvPr>
        </p:nvSpPr>
        <p:spPr>
          <a:xfrm>
            <a:off x="457200" y="1600201"/>
            <a:ext cx="8229600" cy="3962400"/>
          </a:xfrm>
        </p:spPr>
        <p:txBody>
          <a:bodyPr/>
          <a:lstStyle/>
          <a:p>
            <a:r>
              <a:rPr lang="en-US" sz="2400" b="1" dirty="0">
                <a:ea typeface="ＭＳ Ｐゴシック" pitchFamily="34" charset="-128"/>
              </a:rPr>
              <a:t>Lying</a:t>
            </a:r>
          </a:p>
          <a:p>
            <a:pPr marL="740664" lvl="4" indent="-283464">
              <a:buClr>
                <a:schemeClr val="bg2"/>
              </a:buClr>
              <a:buFont typeface="Arial" pitchFamily="34" charset="0"/>
              <a:buChar char="–"/>
            </a:pPr>
            <a:r>
              <a:rPr lang="en-US" sz="2400" dirty="0">
                <a:cs typeface="Arial" panose="020B0604020202020204" pitchFamily="34" charset="0"/>
              </a:rPr>
              <a:t>One of the top unethical activities we may indulge in daily.</a:t>
            </a:r>
          </a:p>
          <a:p>
            <a:pPr marL="740664" lvl="4" indent="-283464">
              <a:buClr>
                <a:schemeClr val="bg2"/>
              </a:buClr>
              <a:buFont typeface="Arial" pitchFamily="34" charset="0"/>
              <a:buChar char="–"/>
            </a:pPr>
            <a:r>
              <a:rPr lang="en-US" sz="2400" dirty="0">
                <a:cs typeface="Arial" panose="020B0604020202020204" pitchFamily="34" charset="0"/>
              </a:rPr>
              <a:t>It undermines all efforts toward sound decision making.</a:t>
            </a:r>
          </a:p>
          <a:p>
            <a:pPr marL="256032" lvl="4" indent="-256032">
              <a:buClr>
                <a:schemeClr val="bg2"/>
              </a:buClr>
            </a:pPr>
            <a:r>
              <a:rPr lang="en-US" sz="2400" dirty="0">
                <a:cs typeface="Arial" panose="020B0604020202020204" pitchFamily="34" charset="0"/>
              </a:rPr>
              <a:t>Managers—and organizations—simply cannot make good decisions when facts are misrepresented and people give false motives for their behaviors.</a:t>
            </a:r>
          </a:p>
          <a:p>
            <a:pPr marL="256032" lvl="3" indent="-256032">
              <a:buClr>
                <a:schemeClr val="bg2"/>
              </a:buClr>
              <a:buFont typeface="Arial" pitchFamily="34" charset="0"/>
              <a:buChar char="•"/>
            </a:pPr>
            <a:r>
              <a:rPr lang="en-US" sz="2400" dirty="0">
                <a:cs typeface="Arial" panose="020B0604020202020204" pitchFamily="34" charset="0"/>
              </a:rPr>
              <a:t>Lying is a big ethical problem as well.</a:t>
            </a:r>
            <a:endParaRPr lang="en-US" sz="2400" dirty="0">
              <a:ea typeface="ＭＳ Ｐゴシック" pitchFamily="34" charset="-128"/>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467600" cy="1097280"/>
          </a:xfrm>
        </p:spPr>
        <p:txBody>
          <a:bodyPr/>
          <a:lstStyle/>
          <a:p>
            <a:r>
              <a:rPr lang="en-US" dirty="0">
                <a:ea typeface="ＭＳ Ｐゴシック" pitchFamily="34" charset="-128"/>
              </a:rPr>
              <a:t>Describe the Three-Stage Model of Creativity </a:t>
            </a:r>
            <a:r>
              <a:rPr lang="en-US" sz="2000" b="0" dirty="0">
                <a:ea typeface="ＭＳ Ｐゴシック" pitchFamily="34" charset="-128"/>
              </a:rPr>
              <a:t>(1 of 2)</a:t>
            </a:r>
            <a:endParaRPr lang="en-US" b="0" dirty="0"/>
          </a:p>
        </p:txBody>
      </p:sp>
      <p:sp>
        <p:nvSpPr>
          <p:cNvPr id="3" name="Content Placeholder 2"/>
          <p:cNvSpPr>
            <a:spLocks noGrp="1"/>
          </p:cNvSpPr>
          <p:nvPr>
            <p:ph idx="1"/>
          </p:nvPr>
        </p:nvSpPr>
        <p:spPr>
          <a:xfrm>
            <a:off x="457200" y="1600201"/>
            <a:ext cx="8534400" cy="2057400"/>
          </a:xfrm>
        </p:spPr>
        <p:txBody>
          <a:bodyPr/>
          <a:lstStyle/>
          <a:p>
            <a:r>
              <a:rPr lang="en-US" sz="2400" b="1" dirty="0"/>
              <a:t>Creativity</a:t>
            </a:r>
            <a:r>
              <a:rPr lang="en-US" sz="2400" dirty="0"/>
              <a:t> is the ability to produce novel and useful ideas.</a:t>
            </a:r>
          </a:p>
          <a:p>
            <a:pPr marL="740664" lvl="1" indent="-283464"/>
            <a:r>
              <a:rPr lang="en-US" sz="2400" dirty="0"/>
              <a:t>These are ideas that are different from what has been done before, but that are also appropriate to the problem.</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239000" cy="1097280"/>
          </a:xfrm>
        </p:spPr>
        <p:txBody>
          <a:bodyPr/>
          <a:lstStyle/>
          <a:p>
            <a:r>
              <a:rPr lang="en-US" dirty="0">
                <a:ea typeface="ＭＳ Ｐゴシック" pitchFamily="34" charset="-128"/>
              </a:rPr>
              <a:t>Describe the Three-Stage Model of Creativity</a:t>
            </a:r>
            <a:r>
              <a:rPr lang="en-US" b="0" dirty="0">
                <a:ea typeface="ＭＳ Ｐゴシック" pitchFamily="34" charset="-128"/>
              </a:rPr>
              <a:t> </a:t>
            </a:r>
            <a:r>
              <a:rPr lang="en-US" sz="2000" b="0" dirty="0">
                <a:ea typeface="ＭＳ Ｐゴシック" pitchFamily="34" charset="-128"/>
              </a:rPr>
              <a:t>(2 of 2)</a:t>
            </a:r>
            <a:endParaRPr lang="en-US" b="0" dirty="0"/>
          </a:p>
        </p:txBody>
      </p:sp>
      <p:sp>
        <p:nvSpPr>
          <p:cNvPr id="3" name="Content Placeholder 2"/>
          <p:cNvSpPr>
            <a:spLocks noGrp="1"/>
          </p:cNvSpPr>
          <p:nvPr>
            <p:ph idx="1"/>
          </p:nvPr>
        </p:nvSpPr>
        <p:spPr>
          <a:xfrm>
            <a:off x="460899" y="1600200"/>
            <a:ext cx="8229600" cy="381000"/>
          </a:xfrm>
        </p:spPr>
        <p:txBody>
          <a:bodyPr/>
          <a:lstStyle/>
          <a:p>
            <a:pPr marL="0" indent="0">
              <a:buNone/>
            </a:pPr>
            <a:r>
              <a:rPr lang="en-US" sz="2000" b="1" dirty="0"/>
              <a:t>Exhibit 5-5 </a:t>
            </a:r>
            <a:r>
              <a:rPr lang="en-US" sz="2000" dirty="0"/>
              <a:t>Three-Stage Model of Creativity in Organizations</a:t>
            </a:r>
            <a:endParaRPr lang="en-US" sz="2200" dirty="0"/>
          </a:p>
        </p:txBody>
      </p:sp>
      <p:pic>
        <p:nvPicPr>
          <p:cNvPr id="4" name="Picture 3" descr="A flow chart shows the Three-stage model of creativity in organizations.&#10;The three-stage model of creativity in organization shows three levels, each pointing to the next.  Causes of creative behavior, including Creative Potential and Creative Environment points to Creative Behavior. It shows four steps of creative behavior with each step leading to the next: Problem formulation, Information gathering, Idea Generation, and Idea Evaluation.  This points to Creative Outcomes (Innovation), with Novelty and Usefulness identified as the outcome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608" y="2349441"/>
            <a:ext cx="8286607" cy="3441759"/>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Implications for Managers</a:t>
            </a:r>
            <a:r>
              <a:rPr lang="en-US" b="0" dirty="0">
                <a:ea typeface="ＭＳ Ｐゴシック" pitchFamily="34" charset="-128"/>
              </a:rPr>
              <a:t> </a:t>
            </a:r>
            <a:r>
              <a:rPr lang="en-US" sz="2000" b="0" dirty="0">
                <a:ea typeface="ＭＳ Ｐゴシック" pitchFamily="34" charset="-128"/>
              </a:rPr>
              <a:t>(1 of 3)</a:t>
            </a:r>
            <a:endParaRPr lang="en-US" b="0" dirty="0"/>
          </a:p>
        </p:txBody>
      </p:sp>
      <p:sp>
        <p:nvSpPr>
          <p:cNvPr id="3" name="Content Placeholder 2"/>
          <p:cNvSpPr>
            <a:spLocks noGrp="1"/>
          </p:cNvSpPr>
          <p:nvPr>
            <p:ph idx="1"/>
          </p:nvPr>
        </p:nvSpPr>
        <p:spPr>
          <a:xfrm>
            <a:off x="457200" y="1600201"/>
            <a:ext cx="8077200" cy="3429000"/>
          </a:xfrm>
        </p:spPr>
        <p:txBody>
          <a:bodyPr/>
          <a:lstStyle/>
          <a:p>
            <a:pPr lvl="0"/>
            <a:r>
              <a:rPr lang="en-US" sz="2400" dirty="0"/>
              <a:t>Behavior follows perception, so to influence behavior at work, assess how people perceive their work. Often behaviors we find puzzling can be explained by understanding the initiating perceptions.</a:t>
            </a:r>
          </a:p>
          <a:p>
            <a:pPr lvl="0"/>
            <a:r>
              <a:rPr lang="en-US" sz="2400" dirty="0"/>
              <a:t>Make better decisions by recognizing perceptual biases and decision-making errors we tend to commit. Learning about these problems doesn’t always prevent us from making mistakes, but it does help.</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Implications for Managers</a:t>
            </a:r>
            <a:r>
              <a:rPr lang="en-US" b="0" dirty="0">
                <a:ea typeface="ＭＳ Ｐゴシック" pitchFamily="34" charset="-128"/>
              </a:rPr>
              <a:t> </a:t>
            </a:r>
            <a:r>
              <a:rPr lang="en-US" sz="2000" b="0" dirty="0">
                <a:ea typeface="ＭＳ Ｐゴシック" pitchFamily="34" charset="-128"/>
              </a:rPr>
              <a:t>(2 of 3)</a:t>
            </a:r>
            <a:endParaRPr lang="en-US" b="0" dirty="0"/>
          </a:p>
        </p:txBody>
      </p:sp>
      <p:sp>
        <p:nvSpPr>
          <p:cNvPr id="3" name="Content Placeholder 2"/>
          <p:cNvSpPr>
            <a:spLocks noGrp="1"/>
          </p:cNvSpPr>
          <p:nvPr>
            <p:ph idx="1"/>
          </p:nvPr>
        </p:nvSpPr>
        <p:spPr>
          <a:xfrm>
            <a:off x="457200" y="1600201"/>
            <a:ext cx="8077200" cy="3200400"/>
          </a:xfrm>
        </p:spPr>
        <p:txBody>
          <a:bodyPr/>
          <a:lstStyle/>
          <a:p>
            <a:pPr lvl="0"/>
            <a:r>
              <a:rPr lang="en-US" sz="2400" dirty="0"/>
              <a:t>Adjust your decision-making approach to the national culture you’re operating in and to the criteria your organization values. If you’re in a country that doesn’t value rationality, don’t feel compelled to follow the rational decision-making model or to try to make your decisions appear rational. Adjust your decision approach to ensure compatibility with the organizational culture.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Implications for Managers </a:t>
            </a:r>
            <a:r>
              <a:rPr lang="en-US" sz="2000" b="0" dirty="0">
                <a:ea typeface="ＭＳ Ｐゴシック" pitchFamily="34" charset="-128"/>
              </a:rPr>
              <a:t>(3 of 3)</a:t>
            </a:r>
            <a:endParaRPr lang="en-US" sz="2000" dirty="0"/>
          </a:p>
        </p:txBody>
      </p:sp>
      <p:sp>
        <p:nvSpPr>
          <p:cNvPr id="3" name="Content Placeholder 2"/>
          <p:cNvSpPr>
            <a:spLocks noGrp="1"/>
          </p:cNvSpPr>
          <p:nvPr>
            <p:ph idx="1"/>
          </p:nvPr>
        </p:nvSpPr>
        <p:spPr>
          <a:xfrm>
            <a:off x="457200" y="1600201"/>
            <a:ext cx="7924800" cy="3810000"/>
          </a:xfrm>
        </p:spPr>
        <p:txBody>
          <a:bodyPr/>
          <a:lstStyle/>
          <a:p>
            <a:pPr lvl="0"/>
            <a:r>
              <a:rPr lang="en-US" sz="2400" dirty="0"/>
              <a:t>Combine rational analysis with intuition. These are not conflicting approaches to decision making. By using both, you can improve your decision making effectiveness.</a:t>
            </a:r>
          </a:p>
          <a:p>
            <a:pPr lvl="0"/>
            <a:r>
              <a:rPr lang="en-US" sz="2400" dirty="0"/>
              <a:t>Try to enhance your creativity. Actively look for novel solutions to problems, attempt to see problems in new ways, use analogies, and hire creative talent. Try to remove work and organizational barriers that might impede your creativity.</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a:t>
            </a:r>
            <a:endParaRPr lang="en-IN" sz="2000" b="0" dirty="0">
              <a:latin typeface="+mj-lt"/>
            </a:endParaRPr>
          </a:p>
        </p:txBody>
      </p:sp>
      <p:sp>
        <p:nvSpPr>
          <p:cNvPr id="3" name="Content Placeholder 2"/>
          <p:cNvSpPr>
            <a:spLocks noGrp="1"/>
          </p:cNvSpPr>
          <p:nvPr>
            <p:ph idx="1"/>
          </p:nvPr>
        </p:nvSpPr>
        <p:spPr>
          <a:xfrm>
            <a:off x="457200" y="1600200"/>
            <a:ext cx="8382000" cy="4724400"/>
          </a:xfrm>
        </p:spPr>
        <p:txBody>
          <a:bodyPr/>
          <a:lstStyle/>
          <a:p>
            <a:pPr marL="530352" lvl="0" indent="-530352">
              <a:spcBef>
                <a:spcPts val="1000"/>
              </a:spcBef>
              <a:spcAft>
                <a:spcPts val="600"/>
              </a:spcAft>
              <a:buClr>
                <a:schemeClr val="bg2"/>
              </a:buClr>
              <a:buSzPct val="100000"/>
              <a:buNone/>
            </a:pPr>
            <a:r>
              <a:rPr lang="en-US" sz="2400" b="1" dirty="0">
                <a:solidFill>
                  <a:schemeClr val="bg2"/>
                </a:solidFill>
              </a:rPr>
              <a:t>5.1</a:t>
            </a:r>
            <a:r>
              <a:rPr lang="en-US" sz="2400" dirty="0"/>
              <a:t> Explain the factors that influence perception.</a:t>
            </a:r>
          </a:p>
          <a:p>
            <a:pPr marL="530352" lvl="0" indent="-530352">
              <a:spcBef>
                <a:spcPts val="1000"/>
              </a:spcBef>
              <a:spcAft>
                <a:spcPts val="600"/>
              </a:spcAft>
              <a:buClr>
                <a:schemeClr val="bg2"/>
              </a:buClr>
              <a:buSzPct val="100000"/>
              <a:buNone/>
            </a:pPr>
            <a:r>
              <a:rPr lang="en-US" sz="2400" b="1" dirty="0">
                <a:solidFill>
                  <a:schemeClr val="bg2"/>
                </a:solidFill>
              </a:rPr>
              <a:t>5.2</a:t>
            </a:r>
            <a:r>
              <a:rPr lang="en-US" sz="2400" dirty="0"/>
              <a:t> Describe attribution theory.</a:t>
            </a:r>
          </a:p>
          <a:p>
            <a:pPr marL="530352" lvl="0" indent="-530352">
              <a:spcBef>
                <a:spcPts val="1000"/>
              </a:spcBef>
              <a:spcAft>
                <a:spcPts val="600"/>
              </a:spcAft>
              <a:buClr>
                <a:schemeClr val="bg2"/>
              </a:buClr>
              <a:buSzPct val="100000"/>
              <a:buNone/>
            </a:pPr>
            <a:r>
              <a:rPr lang="en-US" sz="2400" b="1" dirty="0">
                <a:solidFill>
                  <a:schemeClr val="bg2"/>
                </a:solidFill>
              </a:rPr>
              <a:t>5.3</a:t>
            </a:r>
            <a:r>
              <a:rPr lang="en-US" sz="2400" dirty="0"/>
              <a:t> Explain the link between perception and decision making.</a:t>
            </a:r>
          </a:p>
          <a:p>
            <a:pPr marL="530352" lvl="0" indent="-530352">
              <a:spcBef>
                <a:spcPts val="1000"/>
              </a:spcBef>
              <a:spcAft>
                <a:spcPts val="600"/>
              </a:spcAft>
              <a:buClr>
                <a:schemeClr val="bg2"/>
              </a:buClr>
              <a:buSzPct val="100000"/>
              <a:buNone/>
            </a:pPr>
            <a:r>
              <a:rPr lang="en-US" sz="2400" b="1" dirty="0">
                <a:solidFill>
                  <a:schemeClr val="bg2"/>
                </a:solidFill>
              </a:rPr>
              <a:t>5.4</a:t>
            </a:r>
            <a:r>
              <a:rPr lang="en-US" sz="2400" dirty="0"/>
              <a:t> Contrast the rational model of decision making with bounded rationality and intuition.</a:t>
            </a:r>
          </a:p>
          <a:p>
            <a:pPr marL="530352" lvl="0" indent="-530352">
              <a:spcBef>
                <a:spcPts val="1000"/>
              </a:spcBef>
              <a:spcAft>
                <a:spcPts val="600"/>
              </a:spcAft>
              <a:buClr>
                <a:schemeClr val="bg2"/>
              </a:buClr>
              <a:buSzPct val="100000"/>
              <a:buNone/>
            </a:pPr>
            <a:r>
              <a:rPr lang="en-US" sz="2400" b="1" dirty="0">
                <a:solidFill>
                  <a:schemeClr val="bg2"/>
                </a:solidFill>
              </a:rPr>
              <a:t>5.5</a:t>
            </a:r>
            <a:r>
              <a:rPr lang="en-US" sz="2400" dirty="0"/>
              <a:t> Explain how individual differences and organizational constraints affect decision making.</a:t>
            </a:r>
          </a:p>
          <a:p>
            <a:pPr marL="530352" lvl="0" indent="-530352">
              <a:spcBef>
                <a:spcPts val="1000"/>
              </a:spcBef>
              <a:spcAft>
                <a:spcPts val="600"/>
              </a:spcAft>
              <a:buClr>
                <a:schemeClr val="bg2"/>
              </a:buClr>
              <a:buSzPct val="100000"/>
              <a:buNone/>
            </a:pPr>
            <a:r>
              <a:rPr lang="en-US" sz="2400" b="1" dirty="0">
                <a:solidFill>
                  <a:schemeClr val="bg2"/>
                </a:solidFill>
              </a:rPr>
              <a:t>5.6</a:t>
            </a:r>
            <a:r>
              <a:rPr lang="en-US" sz="2400" dirty="0"/>
              <a:t> Contrast the three ethical decision criteria.</a:t>
            </a:r>
          </a:p>
          <a:p>
            <a:pPr marL="530352" lvl="0" indent="-530352">
              <a:spcBef>
                <a:spcPts val="1000"/>
              </a:spcBef>
              <a:spcAft>
                <a:spcPts val="600"/>
              </a:spcAft>
              <a:buClr>
                <a:schemeClr val="bg2"/>
              </a:buClr>
              <a:buSzPct val="100000"/>
              <a:buNone/>
            </a:pPr>
            <a:r>
              <a:rPr lang="en-US" sz="2400" b="1" dirty="0">
                <a:solidFill>
                  <a:schemeClr val="bg2"/>
                </a:solidFill>
              </a:rPr>
              <a:t>5.7</a:t>
            </a:r>
            <a:r>
              <a:rPr lang="en-US" sz="2400" dirty="0"/>
              <a:t> Describe the three-stage model of creativity.</a:t>
            </a:r>
            <a:endParaRPr lang="en-US" sz="2400" dirty="0">
              <a:latin typeface="+mj-lt"/>
              <a:cs typeface="Candara"/>
            </a:endParaRPr>
          </a:p>
        </p:txBody>
      </p:sp>
    </p:spTree>
    <p:extLst>
      <p:ext uri="{BB962C8B-B14F-4D97-AF65-F5344CB8AC3E}">
        <p14:creationId xmlns:p14="http://schemas.microsoft.com/office/powerpoint/2010/main" val="6572029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7EC09-EA8C-CD40-A242-525E14A0045C}"/>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0EDC2A3A-5C85-1B4A-A248-BBEABE0F860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93941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the Factors That Influence Perception </a:t>
            </a:r>
            <a:r>
              <a:rPr lang="en-US" sz="2000" b="0" dirty="0">
                <a:ea typeface="ＭＳ Ｐゴシック" pitchFamily="34" charset="-128"/>
              </a:rPr>
              <a:t>(2 of 2)</a:t>
            </a:r>
            <a:endParaRPr lang="en-US" b="0" dirty="0"/>
          </a:p>
        </p:txBody>
      </p:sp>
      <p:sp>
        <p:nvSpPr>
          <p:cNvPr id="3" name="Content Placeholder 2"/>
          <p:cNvSpPr>
            <a:spLocks noGrp="1"/>
          </p:cNvSpPr>
          <p:nvPr>
            <p:ph idx="1"/>
          </p:nvPr>
        </p:nvSpPr>
        <p:spPr>
          <a:xfrm>
            <a:off x="457200" y="1600201"/>
            <a:ext cx="8229600" cy="457200"/>
          </a:xfrm>
        </p:spPr>
        <p:txBody>
          <a:bodyPr/>
          <a:lstStyle/>
          <a:p>
            <a:pPr marL="0" indent="0">
              <a:buNone/>
            </a:pPr>
            <a:r>
              <a:rPr lang="en-US" sz="2000" b="1" dirty="0"/>
              <a:t>Exhibit 5-1 </a:t>
            </a:r>
            <a:r>
              <a:rPr lang="en-US" sz="2000" dirty="0"/>
              <a:t>Factors That Influence Perception</a:t>
            </a:r>
          </a:p>
        </p:txBody>
      </p:sp>
      <p:pic>
        <p:nvPicPr>
          <p:cNvPr id="4" name="Picture 3" descr="An illustration shows three types of factors that influence perception.&#10;Three types of factors that influence perception are as follows:&#10;Factors in the perceiver&#10;• Attitudes&#10;• Motives&#10;• Interests&#10;• Experience&#10;• Expectations&#10;&#10;Factors in the target&#10;• Novelty&#10;• Motion&#10;• Sounds&#10;• Size&#10;• Background&#10;• Proximity&#10;• Similarity&#10;&#10;Factors in the situation&#10;• Time&#10;• Work setting&#10;• Social setti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1778" y="1980666"/>
            <a:ext cx="4080444" cy="4421327"/>
          </a:xfrm>
          <a:prstGeom prst="rect">
            <a:avLst/>
          </a:prstGeom>
        </p:spPr>
      </p:pic>
    </p:spTree>
    <p:extLst>
      <p:ext uri="{BB962C8B-B14F-4D97-AF65-F5344CB8AC3E}">
        <p14:creationId xmlns:p14="http://schemas.microsoft.com/office/powerpoint/2010/main" val="2625818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ea typeface="ＭＳ Ｐゴシック" pitchFamily="34" charset="-128"/>
              </a:rPr>
              <a:t>Explain Attribution Theory</a:t>
            </a:r>
            <a:r>
              <a:rPr lang="en-US" b="0" dirty="0">
                <a:ea typeface="ＭＳ Ｐゴシック" pitchFamily="34" charset="-128"/>
              </a:rPr>
              <a:t> </a:t>
            </a:r>
            <a:r>
              <a:rPr lang="en-US" sz="2000" b="0" dirty="0">
                <a:ea typeface="ＭＳ Ｐゴシック" pitchFamily="34" charset="-128"/>
              </a:rPr>
              <a:t>(1 of 10)</a:t>
            </a:r>
            <a:endParaRPr lang="en-US" b="0" dirty="0"/>
          </a:p>
        </p:txBody>
      </p:sp>
      <p:sp>
        <p:nvSpPr>
          <p:cNvPr id="5" name="Content Placeholder 4"/>
          <p:cNvSpPr>
            <a:spLocks noGrp="1"/>
          </p:cNvSpPr>
          <p:nvPr>
            <p:ph idx="1"/>
          </p:nvPr>
        </p:nvSpPr>
        <p:spPr>
          <a:xfrm>
            <a:off x="457200" y="1600201"/>
            <a:ext cx="8229600" cy="3200400"/>
          </a:xfrm>
        </p:spPr>
        <p:txBody>
          <a:bodyPr/>
          <a:lstStyle/>
          <a:p>
            <a:r>
              <a:rPr lang="en-US" sz="2400" b="1" dirty="0">
                <a:ea typeface="ＭＳ Ｐゴシック" pitchFamily="34" charset="-128"/>
              </a:rPr>
              <a:t>Attribution theory </a:t>
            </a:r>
            <a:r>
              <a:rPr lang="en-US" sz="2400" dirty="0">
                <a:ea typeface="ＭＳ Ｐゴシック" pitchFamily="34" charset="-128"/>
              </a:rPr>
              <a:t>suggests that when we observe an individual’s behavior, we attempt to determine whether it was internally or externally caused.</a:t>
            </a:r>
          </a:p>
          <a:p>
            <a:r>
              <a:rPr lang="en-US" sz="2400" dirty="0">
                <a:ea typeface="ＭＳ Ｐゴシック" pitchFamily="34" charset="-128"/>
              </a:rPr>
              <a:t>Determination depends on three factors:</a:t>
            </a:r>
          </a:p>
          <a:p>
            <a:pPr lvl="1"/>
            <a:r>
              <a:rPr lang="en-US" sz="2400" dirty="0">
                <a:ea typeface="ＭＳ Ｐゴシック" pitchFamily="34" charset="-128"/>
              </a:rPr>
              <a:t>Distinctiveness</a:t>
            </a:r>
          </a:p>
          <a:p>
            <a:pPr lvl="1"/>
            <a:r>
              <a:rPr lang="en-US" sz="2400" dirty="0">
                <a:ea typeface="ＭＳ Ｐゴシック" pitchFamily="34" charset="-128"/>
              </a:rPr>
              <a:t>Consensus</a:t>
            </a:r>
          </a:p>
          <a:p>
            <a:pPr lvl="1"/>
            <a:r>
              <a:rPr lang="en-US" sz="2400" dirty="0">
                <a:ea typeface="ＭＳ Ｐゴシック" pitchFamily="34" charset="-128"/>
              </a:rPr>
              <a:t>Consistency</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Attribution Theory </a:t>
            </a:r>
            <a:r>
              <a:rPr lang="en-US" sz="2000" b="0" dirty="0">
                <a:ea typeface="ＭＳ Ｐゴシック" pitchFamily="34" charset="-128"/>
              </a:rPr>
              <a:t>(2 of 10)</a:t>
            </a:r>
            <a:endParaRPr lang="en-US" b="0" dirty="0"/>
          </a:p>
        </p:txBody>
      </p:sp>
      <p:sp>
        <p:nvSpPr>
          <p:cNvPr id="3" name="Content Placeholder 2"/>
          <p:cNvSpPr>
            <a:spLocks noGrp="1"/>
          </p:cNvSpPr>
          <p:nvPr>
            <p:ph idx="1"/>
          </p:nvPr>
        </p:nvSpPr>
        <p:spPr>
          <a:xfrm>
            <a:off x="457200" y="1600201"/>
            <a:ext cx="8229600" cy="2514600"/>
          </a:xfrm>
        </p:spPr>
        <p:txBody>
          <a:bodyPr/>
          <a:lstStyle/>
          <a:p>
            <a:r>
              <a:rPr lang="en-US" sz="2400" dirty="0">
                <a:ea typeface="ＭＳ Ｐゴシック" pitchFamily="34" charset="-128"/>
              </a:rPr>
              <a:t>Clarification of the differences between internal and external causation</a:t>
            </a:r>
          </a:p>
          <a:p>
            <a:pPr lvl="1"/>
            <a:r>
              <a:rPr lang="en-US" sz="2400" b="1" dirty="0">
                <a:ea typeface="ＭＳ Ｐゴシック" pitchFamily="34" charset="-128"/>
              </a:rPr>
              <a:t>Internally caused </a:t>
            </a:r>
            <a:r>
              <a:rPr lang="en-US" sz="2400" dirty="0">
                <a:ea typeface="ＭＳ Ｐゴシック" pitchFamily="34" charset="-128"/>
              </a:rPr>
              <a:t>– those that are believed to be under the personal control of the individual.</a:t>
            </a:r>
          </a:p>
          <a:p>
            <a:pPr lvl="1"/>
            <a:r>
              <a:rPr lang="en-US" sz="2400" b="1" dirty="0">
                <a:ea typeface="ＭＳ Ｐゴシック" pitchFamily="34" charset="-128"/>
              </a:rPr>
              <a:t>Externally caused </a:t>
            </a:r>
            <a:r>
              <a:rPr lang="en-US" sz="2400" dirty="0">
                <a:ea typeface="ＭＳ Ｐゴシック" pitchFamily="34" charset="-128"/>
              </a:rPr>
              <a:t>– resulting from outside causes.</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Attribution Theory </a:t>
            </a:r>
            <a:r>
              <a:rPr lang="en-US" sz="2000" b="0" dirty="0">
                <a:ea typeface="ＭＳ Ｐゴシック" pitchFamily="34" charset="-128"/>
              </a:rPr>
              <a:t>(3 of 10)</a:t>
            </a:r>
            <a:endParaRPr lang="en-US" b="0" dirty="0"/>
          </a:p>
        </p:txBody>
      </p:sp>
      <p:sp>
        <p:nvSpPr>
          <p:cNvPr id="3" name="Content Placeholder 2"/>
          <p:cNvSpPr>
            <a:spLocks noGrp="1"/>
          </p:cNvSpPr>
          <p:nvPr>
            <p:ph idx="1"/>
          </p:nvPr>
        </p:nvSpPr>
        <p:spPr>
          <a:xfrm>
            <a:off x="457200" y="1600201"/>
            <a:ext cx="8229600" cy="380999"/>
          </a:xfrm>
        </p:spPr>
        <p:txBody>
          <a:bodyPr/>
          <a:lstStyle/>
          <a:p>
            <a:pPr marL="0" indent="0">
              <a:buNone/>
            </a:pPr>
            <a:r>
              <a:rPr lang="en-US" sz="2200" b="1" dirty="0"/>
              <a:t>Exhibit 5-2 </a:t>
            </a:r>
            <a:r>
              <a:rPr lang="en-US" sz="2200" dirty="0"/>
              <a:t>Attribution Theory</a:t>
            </a:r>
          </a:p>
        </p:txBody>
      </p:sp>
      <p:pic>
        <p:nvPicPr>
          <p:cNvPr id="4" name="Picture 3" descr="A flow chart depicting Attribution Theory&#10;the flow chart shows three levels, Observation, Interpretation, and Attribution of Cause, each of which points to the next. Individual Behavior forms the Observation level    Interpretation level is formed by three factors: Distinctiveness, Consensus and Consistency. For each of these factors, the third level of the model displays an External and an Internal Attribution, based on an interpretation of High or Low. In cases of Distinctiveness and Consensus, External Attribution of cause is indicated as High, while Internal Attribution of cause is indicated as Low. In case of Consistency, Internal Attribution of cause is indicated as High, while External Attribution of cause is indicated as Low."/>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50885" y="2027745"/>
            <a:ext cx="6442230" cy="427913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Attribution Theory </a:t>
            </a:r>
            <a:r>
              <a:rPr lang="en-US" sz="2000" b="0" dirty="0">
                <a:ea typeface="ＭＳ Ｐゴシック" pitchFamily="34" charset="-128"/>
              </a:rPr>
              <a:t>(4 of 10)</a:t>
            </a:r>
            <a:endParaRPr lang="en-US" b="0" dirty="0"/>
          </a:p>
        </p:txBody>
      </p:sp>
      <p:sp>
        <p:nvSpPr>
          <p:cNvPr id="3" name="Content Placeholder 2"/>
          <p:cNvSpPr>
            <a:spLocks noGrp="1"/>
          </p:cNvSpPr>
          <p:nvPr>
            <p:ph idx="1"/>
          </p:nvPr>
        </p:nvSpPr>
        <p:spPr>
          <a:xfrm>
            <a:off x="457200" y="1600201"/>
            <a:ext cx="7924800" cy="3200400"/>
          </a:xfrm>
        </p:spPr>
        <p:txBody>
          <a:bodyPr/>
          <a:lstStyle/>
          <a:p>
            <a:r>
              <a:rPr lang="en-US" sz="2400" b="1" dirty="0">
                <a:ea typeface="ＭＳ Ｐゴシック" pitchFamily="34" charset="-128"/>
              </a:rPr>
              <a:t>Fundamental attribution error </a:t>
            </a:r>
          </a:p>
          <a:p>
            <a:pPr lvl="1"/>
            <a:r>
              <a:rPr lang="en-US" sz="2400" dirty="0">
                <a:ea typeface="ＭＳ Ｐゴシック" pitchFamily="34" charset="-128"/>
              </a:rPr>
              <a:t>We have a tendency to underestimate the influence of external factors and overestimate the influence of internal or personal factors.</a:t>
            </a:r>
          </a:p>
          <a:p>
            <a:r>
              <a:rPr lang="en-US" sz="2400" b="1" dirty="0">
                <a:ea typeface="ＭＳ Ｐゴシック" pitchFamily="34" charset="-128"/>
              </a:rPr>
              <a:t>Self-serving bias </a:t>
            </a:r>
          </a:p>
          <a:p>
            <a:pPr lvl="1"/>
            <a:r>
              <a:rPr lang="en-US" sz="2400" dirty="0">
                <a:ea typeface="ＭＳ Ｐゴシック" pitchFamily="34" charset="-128"/>
              </a:rPr>
              <a:t>Individuals attribute their own successes to internal factors.</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Explain Attribution Theory </a:t>
            </a:r>
            <a:r>
              <a:rPr lang="en-US" sz="2000" b="0" dirty="0">
                <a:ea typeface="ＭＳ Ｐゴシック" pitchFamily="34" charset="-128"/>
              </a:rPr>
              <a:t>(5 of 10)</a:t>
            </a:r>
            <a:endParaRPr lang="en-US" b="0" dirty="0"/>
          </a:p>
        </p:txBody>
      </p:sp>
      <p:sp>
        <p:nvSpPr>
          <p:cNvPr id="3" name="Content Placeholder 2"/>
          <p:cNvSpPr>
            <a:spLocks noGrp="1"/>
          </p:cNvSpPr>
          <p:nvPr>
            <p:ph idx="1"/>
          </p:nvPr>
        </p:nvSpPr>
        <p:spPr>
          <a:xfrm>
            <a:off x="457200" y="1600201"/>
            <a:ext cx="8229600" cy="3048000"/>
          </a:xfrm>
        </p:spPr>
        <p:txBody>
          <a:bodyPr/>
          <a:lstStyle/>
          <a:p>
            <a:r>
              <a:rPr lang="en-US" sz="2400" dirty="0">
                <a:ea typeface="ＭＳ Ｐゴシック" pitchFamily="34" charset="-128"/>
              </a:rPr>
              <a:t>Common Shortcuts in Judging Others</a:t>
            </a:r>
          </a:p>
          <a:p>
            <a:pPr lvl="1"/>
            <a:r>
              <a:rPr lang="en-US" sz="2400" b="1" dirty="0">
                <a:ea typeface="ＭＳ Ｐゴシック" pitchFamily="34" charset="-128"/>
              </a:rPr>
              <a:t>Selective perception</a:t>
            </a:r>
          </a:p>
          <a:p>
            <a:pPr lvl="2"/>
            <a:r>
              <a:rPr lang="en-US" sz="2400" dirty="0">
                <a:ea typeface="ＭＳ Ｐゴシック" pitchFamily="34" charset="-128"/>
              </a:rPr>
              <a:t>Any characteristic that makes a person, object, or event stand out will increase the probability that it will be perceived.</a:t>
            </a:r>
          </a:p>
          <a:p>
            <a:pPr lvl="2"/>
            <a:r>
              <a:rPr lang="en-US" sz="2400" dirty="0">
                <a:ea typeface="ＭＳ Ｐゴシック" pitchFamily="34" charset="-128"/>
              </a:rPr>
              <a:t>Since we can’t observe everything going on around us, we engage in selective perception.</a:t>
            </a:r>
            <a:endParaRPr lang="en-US" sz="24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682322983e775fd3d056f72a3ace1b77f9b4a6f6"/>
</p:tagLst>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6798</TotalTime>
  <Words>6470</Words>
  <Application>Microsoft Macintosh PowerPoint</Application>
  <PresentationFormat>On-screen Show (4:3)</PresentationFormat>
  <Paragraphs>350</Paragraphs>
  <Slides>39</Slides>
  <Notes>38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Times New Roman</vt:lpstr>
      <vt:lpstr>Verdana</vt:lpstr>
      <vt:lpstr>Wingdings</vt:lpstr>
      <vt:lpstr>508 Lecture</vt:lpstr>
      <vt:lpstr>Organizational Behavior</vt:lpstr>
      <vt:lpstr>Learning Objectives</vt:lpstr>
      <vt:lpstr>Explain the Factors That Influence Perception (1 of 2)</vt:lpstr>
      <vt:lpstr>Explain the Factors That Influence Perception (2 of 2)</vt:lpstr>
      <vt:lpstr>Explain Attribution Theory (1 of 10)</vt:lpstr>
      <vt:lpstr>Explain Attribution Theory (2 of 10)</vt:lpstr>
      <vt:lpstr>Explain Attribution Theory (3 of 10)</vt:lpstr>
      <vt:lpstr>Explain Attribution Theory (4 of 10)</vt:lpstr>
      <vt:lpstr>Explain Attribution Theory (5 of 10)</vt:lpstr>
      <vt:lpstr>Explain Attribution Theory (6 of 10)</vt:lpstr>
      <vt:lpstr>Explain Attribution Theory (7 of 10)</vt:lpstr>
      <vt:lpstr>Explain Attribution Theory (8 of 10)</vt:lpstr>
      <vt:lpstr>Explain Attribution Theory (9 of 10)</vt:lpstr>
      <vt:lpstr>Explain Attribution Theory (10 of 10)</vt:lpstr>
      <vt:lpstr>Explain the Link Between Perception and Decision Making</vt:lpstr>
      <vt:lpstr>Rational Model of Decision Making vs. Bounded Rationality and Intuition (1 of 12)</vt:lpstr>
      <vt:lpstr>Rational Model of Decision Making vs. Bounded Rationality and Intuition (2 of 12)</vt:lpstr>
      <vt:lpstr>Rational Model of Decision Making vs. Bounded Rationality and Intuition (3 of 12)</vt:lpstr>
      <vt:lpstr>Rational Model of Decision Making vs. Bounded Rationality and Intuition (4 of 12)</vt:lpstr>
      <vt:lpstr>Rational Model of Decision Making vs. Bounded Rationality and Intuition (5 of 12)</vt:lpstr>
      <vt:lpstr>Rational Model of Decision Making vs. Bounded Rationality and Intuition (6 of 12)</vt:lpstr>
      <vt:lpstr>Rational Model of Decision Making vs. Bounded Rationality and Intuition (7 of 12)</vt:lpstr>
      <vt:lpstr>Rational Model of Decision Making vs. Bounded Rationality and Intuition (8 of 12)</vt:lpstr>
      <vt:lpstr>Rational Model of Decision Making vs. Bounded Rationality and Intuition (9 of 12)</vt:lpstr>
      <vt:lpstr>Rational Model of Decision Making vs. Bounded Rationality and Intuition (10 of 12)</vt:lpstr>
      <vt:lpstr>Rational Model of Decision Making vs. Bounded Rationality and Intuition (11 of 12)</vt:lpstr>
      <vt:lpstr>Rational Model of Decision Making vs. Bounded Rationality and Intuition (12 of 12)</vt:lpstr>
      <vt:lpstr>Individual Differences, Organizational Constraints, and Decision Making (1 of 2)</vt:lpstr>
      <vt:lpstr>Individual Differences, Organizational Constraints, and Decision Making (2 of 2)</vt:lpstr>
      <vt:lpstr>Contrast the Three Ethical Decision Criteria (1 of 3)</vt:lpstr>
      <vt:lpstr>Contrast the Three Ethical Decision Criteria (2 of 3)</vt:lpstr>
      <vt:lpstr>Contrast the Three Ethical Decision Criteria (3 of 3)</vt:lpstr>
      <vt:lpstr>Describe the Three-Stage Model of Creativity (1 of 2)</vt:lpstr>
      <vt:lpstr>Describe the Three-Stage Model of Creativity (2 of 2)</vt:lpstr>
      <vt:lpstr>Implications for Managers (1 of 3)</vt:lpstr>
      <vt:lpstr>Implications for Managers (2 of 3)</vt:lpstr>
      <vt:lpstr>Implications for Managers (3 of 3)</vt:lpstr>
      <vt:lpstr>Learning Objectives</vt:lpstr>
      <vt:lpstr>Questions?</vt:lpstr>
    </vt:vector>
  </TitlesOfParts>
  <Company>Cenveo Publisher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Behavior, Eighteenth Edition</dc:title>
  <dc:subject>Chapter 6:  Perception and Individual Decision Making</dc:subject>
  <dc:creator>Stephen P. Robbins and Timothy A. Judge</dc:creator>
  <cp:keywords>Organizational Behavior</cp:keywords>
  <cp:lastModifiedBy>Dr. Dieter Thom</cp:lastModifiedBy>
  <cp:revision>1112</cp:revision>
  <dcterms:created xsi:type="dcterms:W3CDTF">2014-07-14T20:04:21Z</dcterms:created>
  <dcterms:modified xsi:type="dcterms:W3CDTF">2020-10-26T08:00:54Z</dcterms:modified>
  <cp:category>Organizational Behavior</cp:category>
</cp:coreProperties>
</file>